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9" r:id="rId2"/>
    <p:sldMasterId id="2147483742" r:id="rId3"/>
  </p:sldMasterIdLst>
  <p:notesMasterIdLst>
    <p:notesMasterId r:id="rId24"/>
  </p:notesMasterIdLst>
  <p:handoutMasterIdLst>
    <p:handoutMasterId r:id="rId25"/>
  </p:handoutMasterIdLst>
  <p:sldIdLst>
    <p:sldId id="256" r:id="rId4"/>
    <p:sldId id="257" r:id="rId5"/>
    <p:sldId id="354" r:id="rId6"/>
    <p:sldId id="355" r:id="rId7"/>
    <p:sldId id="297" r:id="rId8"/>
    <p:sldId id="357" r:id="rId9"/>
    <p:sldId id="341" r:id="rId10"/>
    <p:sldId id="358" r:id="rId11"/>
    <p:sldId id="343" r:id="rId12"/>
    <p:sldId id="359" r:id="rId13"/>
    <p:sldId id="271" r:id="rId14"/>
    <p:sldId id="356" r:id="rId15"/>
    <p:sldId id="360" r:id="rId16"/>
    <p:sldId id="361" r:id="rId17"/>
    <p:sldId id="282" r:id="rId18"/>
    <p:sldId id="345" r:id="rId19"/>
    <p:sldId id="346" r:id="rId20"/>
    <p:sldId id="362" r:id="rId21"/>
    <p:sldId id="363" r:id="rId22"/>
    <p:sldId id="267" r:id="rId23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13323" autoAdjust="0"/>
    <p:restoredTop sz="94660"/>
  </p:normalViewPr>
  <p:slideViewPr>
    <p:cSldViewPr>
      <p:cViewPr varScale="1">
        <p:scale>
          <a:sx n="114" d="100"/>
          <a:sy n="114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rr-fs02\Documents\718%20Chelsea%20Bridge%20Wharf\718%20Major%20Works\Security%20doors%20S20\Ballot%20results%20Security%20Doors%20v2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rr-fs02\Documents\718%20Chelsea%20Bridge%20Wharf\718%20Major%20Works\Security%20doors%20S20\Ballot%20results%20Security%20Doors%20v2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Sheet1!$G$20:$G$21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Sheet1!$H$20:$H$21</c:f>
              <c:numCache>
                <c:formatCode>General</c:formatCode>
                <c:ptCount val="2"/>
                <c:pt idx="0">
                  <c:v>207</c:v>
                </c:pt>
                <c:pt idx="1">
                  <c:v>40</c:v>
                </c:pt>
              </c:numCache>
            </c:numRef>
          </c:val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73785279896436629"/>
          <c:y val="0.36587603505458072"/>
          <c:w val="0.20655253281036409"/>
          <c:h val="0.19851215708669206"/>
        </c:manualLayout>
      </c:layout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zero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bar"/>
        <c:grouping val="percentStacked"/>
        <c:ser>
          <c:idx val="0"/>
          <c:order val="0"/>
          <c:tx>
            <c:strRef>
              <c:f>Sheet1!$B$2</c:f>
              <c:strCache>
                <c:ptCount val="1"/>
                <c:pt idx="0">
                  <c:v>yes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Warwick</c:v>
                </c:pt>
                <c:pt idx="1">
                  <c:v>Oswald</c:v>
                </c:pt>
                <c:pt idx="2">
                  <c:v>Eustace</c:v>
                </c:pt>
                <c:pt idx="3">
                  <c:v>Horace</c:v>
                </c:pt>
                <c:pt idx="4">
                  <c:v>Centurion</c:v>
                </c:pt>
                <c:pt idx="5">
                  <c:v>Hawker</c:v>
                </c:pt>
                <c:pt idx="6">
                  <c:v>Burnelli</c:v>
                </c:pt>
                <c:pt idx="7">
                  <c:v>Howard</c:v>
                </c:pt>
                <c:pt idx="8">
                  <c:v>Lanson</c:v>
                </c:pt>
              </c:strCache>
            </c:strRef>
          </c:cat>
          <c:val>
            <c:numRef>
              <c:f>Sheet1!$B$3:$B$11</c:f>
              <c:numCache>
                <c:formatCode>General</c:formatCode>
                <c:ptCount val="9"/>
                <c:pt idx="0">
                  <c:v>37</c:v>
                </c:pt>
                <c:pt idx="1">
                  <c:v>21</c:v>
                </c:pt>
                <c:pt idx="2">
                  <c:v>24</c:v>
                </c:pt>
                <c:pt idx="3">
                  <c:v>4</c:v>
                </c:pt>
                <c:pt idx="4">
                  <c:v>26</c:v>
                </c:pt>
                <c:pt idx="5">
                  <c:v>6</c:v>
                </c:pt>
                <c:pt idx="6">
                  <c:v>22</c:v>
                </c:pt>
                <c:pt idx="7">
                  <c:v>26</c:v>
                </c:pt>
                <c:pt idx="8">
                  <c:v>41</c:v>
                </c:pt>
              </c:numCache>
            </c:numRef>
          </c:val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No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Warwick</c:v>
                </c:pt>
                <c:pt idx="1">
                  <c:v>Oswald</c:v>
                </c:pt>
                <c:pt idx="2">
                  <c:v>Eustace</c:v>
                </c:pt>
                <c:pt idx="3">
                  <c:v>Horace</c:v>
                </c:pt>
                <c:pt idx="4">
                  <c:v>Centurion</c:v>
                </c:pt>
                <c:pt idx="5">
                  <c:v>Hawker</c:v>
                </c:pt>
                <c:pt idx="6">
                  <c:v>Burnelli</c:v>
                </c:pt>
                <c:pt idx="7">
                  <c:v>Howard</c:v>
                </c:pt>
                <c:pt idx="8">
                  <c:v>Lanson</c:v>
                </c:pt>
              </c:strCache>
            </c:strRef>
          </c:cat>
          <c:val>
            <c:numRef>
              <c:f>Sheet1!$C$3:$C$11</c:f>
              <c:numCache>
                <c:formatCode>General</c:formatCode>
                <c:ptCount val="9"/>
                <c:pt idx="0">
                  <c:v>20</c:v>
                </c:pt>
                <c:pt idx="1">
                  <c:v>3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3</c:v>
                </c:pt>
                <c:pt idx="7">
                  <c:v>5</c:v>
                </c:pt>
                <c:pt idx="8">
                  <c:v>2</c:v>
                </c:pt>
              </c:numCache>
            </c:numRef>
          </c:val>
        </c:ser>
        <c:dLbls/>
        <c:overlap val="100"/>
        <c:axId val="93048192"/>
        <c:axId val="93607040"/>
      </c:barChart>
      <c:catAx>
        <c:axId val="93048192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3607040"/>
        <c:crosses val="autoZero"/>
        <c:auto val="1"/>
        <c:lblAlgn val="ctr"/>
        <c:lblOffset val="100"/>
      </c:catAx>
      <c:valAx>
        <c:axId val="93607040"/>
        <c:scaling>
          <c:orientation val="minMax"/>
        </c:scaling>
        <c:axPos val="b"/>
        <c:majorGridlines/>
        <c:numFmt formatCode="0%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3048192"/>
        <c:crosses val="autoZero"/>
        <c:crossBetween val="between"/>
      </c:valAx>
    </c:plotArea>
    <c:plotVisOnly val="1"/>
    <c:dispBlanksAs val="gap"/>
  </c:chart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/>
              <a:t>31/05/2013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93B9EBE-9A8B-47A6-8046-F40D14FB29C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/>
              <a:t>31/05/2013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A9120B5-0FF8-4153-B5C4-36F2B756197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4D6A54-08C1-4A74-A409-E0D35106F1F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 dirty="0" smtClean="0"/>
          </a:p>
        </p:txBody>
      </p:sp>
      <p:sp>
        <p:nvSpPr>
          <p:cNvPr id="15365" name="Header Placeholder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CAC503-6582-491B-BDDF-C35CB581B63A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GB" dirty="0" smtClean="0"/>
          </a:p>
        </p:txBody>
      </p:sp>
      <p:sp>
        <p:nvSpPr>
          <p:cNvPr id="16389" name="Header Placeholder 4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7BA098-99DB-4750-94E7-AE3678FD5E92}" type="slidenum">
              <a:rPr lang="en-GB" altLang="en-US"/>
              <a:pPr>
                <a:defRPr/>
              </a:pPr>
              <a:t>3</a:t>
            </a:fld>
            <a:endParaRPr lang="en-GB" altLang="en-US" dirty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993775" y="754063"/>
            <a:ext cx="4808538" cy="3721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0165" tIns="40083" rIns="80165" bIns="40083" anchor="ctr"/>
          <a:lstStyle/>
          <a:p>
            <a:endParaRPr lang="en-GB" altLang="en-US"/>
          </a:p>
        </p:txBody>
      </p:sp>
      <p:sp>
        <p:nvSpPr>
          <p:cNvPr id="30724" name="Rectangle 2"/>
          <p:cNvSpPr>
            <a:spLocks noChangeArrowheads="1"/>
          </p:cNvSpPr>
          <p:nvPr>
            <p:ph type="body"/>
          </p:nvPr>
        </p:nvSpPr>
        <p:spPr bwMode="auto">
          <a:xfrm>
            <a:off x="679450" y="4714875"/>
            <a:ext cx="5437188" cy="446563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8876F-F524-4D79-850A-24E425D7E0CC}" type="datetime1">
              <a:rPr lang="en-GB"/>
              <a:pPr>
                <a:defRPr/>
              </a:pPr>
              <a:t>11/04/2016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91ED5-DD48-4285-82F4-27A06F95D7C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5DD7C-C58A-46BF-AA8F-EBEFE88A42E7}" type="datetime1">
              <a:rPr lang="en-GB"/>
              <a:pPr>
                <a:defRPr/>
              </a:pPr>
              <a:t>11/04/2016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3AE88-6DA8-4DFD-B0AA-7749D1E4D35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92938-2209-4ABD-924C-E18554B1DA4B}" type="datetime1">
              <a:rPr lang="en-GB"/>
              <a:pPr>
                <a:defRPr/>
              </a:pPr>
              <a:t>11/04/2016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F6738-FF2D-45C6-89F8-EA4548D2EFB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A20F-BED3-48C6-8CE2-F8235CE5BA9B}" type="datetime1">
              <a:rPr lang="en-GB"/>
              <a:pPr>
                <a:defRPr/>
              </a:pPr>
              <a:t>11/04/2016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EB7BC-1737-4183-826B-A8C08A390E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BA785-AE52-4A92-A542-95DB9B03140A}" type="datetime1">
              <a:rPr lang="en-GB"/>
              <a:pPr>
                <a:defRPr/>
              </a:pPr>
              <a:t>11/04/2016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7DFA4-B250-453A-B453-328B4952928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71CCF-A600-430E-A7D6-CB8367CC6086}" type="datetime1">
              <a:rPr lang="en-GB"/>
              <a:pPr>
                <a:defRPr/>
              </a:pPr>
              <a:t>11/04/2016</a:t>
            </a:fld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1BB3B-7DBC-4B1C-9DD3-745EEBE21B1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464C9-BCDC-4E0F-9BFD-C1CA6F4F82D6}" type="datetime1">
              <a:rPr lang="en-GB"/>
              <a:pPr>
                <a:defRPr/>
              </a:pPr>
              <a:t>11/04/2016</a:t>
            </a:fld>
            <a:endParaRPr lang="en-GB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AD3A8-E135-4725-9CA8-1AF0B9F4290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6D885-4A2F-4F92-91A6-EB09AE574540}" type="datetime1">
              <a:rPr lang="en-GB"/>
              <a:pPr>
                <a:defRPr/>
              </a:pPr>
              <a:t>11/04/2016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AC9E4-CE2A-49F8-B158-6EDF5300E69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15880-ADF5-4B98-9F70-A9C4F0AAF1C5}" type="datetime1">
              <a:rPr lang="en-GB"/>
              <a:pPr>
                <a:defRPr/>
              </a:pPr>
              <a:t>11/04/2016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F34A7-3B8A-43B7-8881-0D4E765A63D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4C971-5F1A-4F29-AC92-F7287A476E4F}" type="datetime1">
              <a:rPr lang="en-GB"/>
              <a:pPr>
                <a:defRPr/>
              </a:pPr>
              <a:t>11/04/2016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97303-A4D7-418F-811C-44CD11F293D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0B2D5-8A6B-4933-8A89-FA6FABC6046D}" type="datetime1">
              <a:rPr lang="en-GB"/>
              <a:pPr>
                <a:defRPr/>
              </a:pPr>
              <a:t>11/04/2016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24B60-B87E-4EF5-AA8E-EBDF0787C19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69225" cy="1466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0425" cy="6524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20/08/14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2425" cy="361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0425" cy="3730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CF24-E61E-4B6F-84F8-99564E4EB36B}" type="slidenum">
              <a:rPr lang="en-GB" altLang="en-US"/>
              <a:pPr>
                <a:defRPr/>
              </a:pPr>
              <a:t>‹#›</a:t>
            </a:fld>
            <a:fld id="{C5EFCE46-72FB-4A6E-B497-B0942D42C1B8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 userDrawn="1"/>
        </p:nvCxnSpPr>
        <p:spPr>
          <a:xfrm>
            <a:off x="-95250" y="2098675"/>
            <a:ext cx="5954713" cy="0"/>
          </a:xfrm>
          <a:prstGeom prst="straightConnector1">
            <a:avLst/>
          </a:prstGeom>
          <a:ln w="12700">
            <a:solidFill>
              <a:schemeClr val="bg1"/>
            </a:solidFill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66724" y="818448"/>
            <a:ext cx="5392661" cy="1288992"/>
          </a:xfrm>
          <a:prstGeom prst="rect">
            <a:avLst/>
          </a:prstGeom>
        </p:spPr>
        <p:txBody>
          <a:bodyPr lIns="0" rIns="0" anchor="t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485422" y="2353551"/>
            <a:ext cx="4040188" cy="639763"/>
          </a:xfrm>
          <a:custGeom>
            <a:avLst/>
            <a:gdLst>
              <a:gd name="connsiteX0" fmla="*/ 0 w 4040188"/>
              <a:gd name="connsiteY0" fmla="*/ 0 h 639763"/>
              <a:gd name="connsiteX1" fmla="*/ 4040188 w 4040188"/>
              <a:gd name="connsiteY1" fmla="*/ 0 h 639763"/>
              <a:gd name="connsiteX2" fmla="*/ 4040188 w 4040188"/>
              <a:gd name="connsiteY2" fmla="*/ 639763 h 639763"/>
              <a:gd name="connsiteX3" fmla="*/ 0 w 4040188"/>
              <a:gd name="connsiteY3" fmla="*/ 639763 h 639763"/>
              <a:gd name="connsiteX4" fmla="*/ 0 w 4040188"/>
              <a:gd name="connsiteY4" fmla="*/ 0 h 639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0188" h="639763">
                <a:moveTo>
                  <a:pt x="0" y="0"/>
                </a:moveTo>
                <a:lnTo>
                  <a:pt x="4040188" y="0"/>
                </a:lnTo>
                <a:lnTo>
                  <a:pt x="4040188" y="639763"/>
                </a:lnTo>
                <a:lnTo>
                  <a:pt x="0" y="639763"/>
                </a:lnTo>
                <a:lnTo>
                  <a:pt x="0" y="0"/>
                </a:lnTo>
                <a:close/>
              </a:path>
            </a:pathLst>
          </a:custGeom>
        </p:spPr>
        <p:txBody>
          <a:bodyPr lIns="0" rIns="0" anchor="t" anchorCtr="0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 userDrawn="1"/>
        </p:nvCxnSpPr>
        <p:spPr>
          <a:xfrm>
            <a:off x="-95250" y="2098675"/>
            <a:ext cx="5954713" cy="0"/>
          </a:xfrm>
          <a:prstGeom prst="straightConnector1">
            <a:avLst/>
          </a:prstGeom>
          <a:ln w="12700">
            <a:solidFill>
              <a:schemeClr val="bg1"/>
            </a:solidFill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4"/>
          </p:nvPr>
        </p:nvSpPr>
        <p:spPr>
          <a:xfrm>
            <a:off x="485422" y="1536402"/>
            <a:ext cx="8229600" cy="9397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8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0" indent="0">
              <a:buFontTx/>
              <a:buNone/>
              <a:defRPr sz="2400">
                <a:solidFill>
                  <a:srgbClr val="17375E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7001"/>
            <a:ext cx="8249288" cy="4456572"/>
          </a:xfrm>
          <a:prstGeom prst="rect">
            <a:avLst/>
          </a:prstGeom>
        </p:spPr>
        <p:txBody>
          <a:bodyPr lIns="0" tIns="0" rIns="0" bIns="0" numCol="1" spcCol="0"/>
          <a:lstStyle>
            <a:lvl1pPr marL="0" indent="0">
              <a:buFontTx/>
              <a:buNone/>
              <a:defRPr baseline="0"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614" y="1381126"/>
            <a:ext cx="3774830" cy="4472446"/>
          </a:xfrm>
          <a:prstGeom prst="rect">
            <a:avLst/>
          </a:prstGeom>
        </p:spPr>
        <p:txBody>
          <a:bodyPr lIns="0" tIns="0" rIns="0" bIns="0" numCol="1" spcCol="0"/>
          <a:lstStyle>
            <a:lvl1pPr marL="0" indent="0">
              <a:buFontTx/>
              <a:buNone/>
              <a:defRPr baseline="0"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87362" y="1381126"/>
            <a:ext cx="4041775" cy="4473574"/>
          </a:xfrm>
          <a:prstGeom prst="rect">
            <a:avLst/>
          </a:prstGeom>
        </p:spPr>
        <p:txBody>
          <a:bodyPr lIns="108000" rIns="108000"/>
          <a:lstStyle>
            <a:lvl1pPr>
              <a:buFont typeface="Arial"/>
              <a:buChar char="•"/>
              <a:defRPr sz="1600" b="0" i="0" baseline="0"/>
            </a:lvl1pPr>
            <a:lvl2pPr>
              <a:buFont typeface="Arial"/>
              <a:buChar char="•"/>
              <a:defRPr sz="1600" b="0" i="0" baseline="0"/>
            </a:lvl2pPr>
            <a:lvl3pPr>
              <a:buFont typeface="Arial"/>
              <a:buChar char="•"/>
              <a:defRPr sz="1600" b="0" i="0" baseline="0"/>
            </a:lvl3pPr>
            <a:lvl4pPr>
              <a:buFont typeface="Arial"/>
              <a:buChar char="•"/>
              <a:defRPr sz="1600" b="0" i="0" baseline="0"/>
            </a:lvl4pPr>
            <a:lvl5pPr>
              <a:buFont typeface="Arial"/>
              <a:buChar char="•"/>
              <a:defRPr sz="1600" b="0" i="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85421" y="1381125"/>
            <a:ext cx="8250591" cy="4801482"/>
          </a:xfrm>
          <a:prstGeom prst="rect">
            <a:avLst/>
          </a:prstGeom>
        </p:spPr>
        <p:txBody>
          <a:bodyPr lIns="0" rIns="0"/>
          <a:lstStyle>
            <a:lvl1pPr>
              <a:buFont typeface="Arial"/>
              <a:buChar char="•"/>
              <a:defRPr sz="1800" baseline="0"/>
            </a:lvl1pPr>
            <a:lvl2pPr>
              <a:buFont typeface="Arial"/>
              <a:buChar char="•"/>
              <a:defRPr sz="1800" baseline="0"/>
            </a:lvl2pPr>
            <a:lvl3pPr>
              <a:buFont typeface="Arial"/>
              <a:buChar char="•"/>
              <a:defRPr sz="1800" baseline="0"/>
            </a:lvl3pPr>
            <a:lvl4pPr>
              <a:buFont typeface="Arial"/>
              <a:buChar char="•"/>
              <a:defRPr sz="1800" baseline="0"/>
            </a:lvl4pPr>
            <a:lvl5pPr>
              <a:buFont typeface="Arial"/>
              <a:buChar char="•"/>
              <a:defRPr sz="18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lIns="0" rIns="0" anchor="b"/>
          <a:lstStyle>
            <a:lvl1pPr marL="0" indent="0">
              <a:buNone/>
              <a:defRPr sz="2400" b="1" baseline="0">
                <a:solidFill>
                  <a:srgbClr val="17375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0" rIns="0"/>
          <a:lstStyle>
            <a:lvl1pPr>
              <a:buFont typeface="Arial"/>
              <a:buChar char="•"/>
              <a:defRPr sz="1400" baseline="0"/>
            </a:lvl1pPr>
            <a:lvl2pPr>
              <a:buFont typeface="Arial"/>
              <a:buChar char="•"/>
              <a:defRPr sz="1400" baseline="0"/>
            </a:lvl2pPr>
            <a:lvl3pPr>
              <a:buFont typeface="Arial"/>
              <a:buChar char="•"/>
              <a:defRPr sz="1400" baseline="0"/>
            </a:lvl3pPr>
            <a:lvl4pPr>
              <a:buFont typeface="Arial"/>
              <a:buChar char="•"/>
              <a:defRPr sz="1400" baseline="0"/>
            </a:lvl4pPr>
            <a:lvl5pPr>
              <a:buFont typeface="Arial"/>
              <a:buChar char="•"/>
              <a:defRPr sz="14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17375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 lIns="108000" rIns="108000"/>
          <a:lstStyle>
            <a:lvl1pPr>
              <a:buFont typeface="Arial"/>
              <a:buChar char="•"/>
              <a:defRPr sz="2000" b="0" i="0" baseline="0"/>
            </a:lvl1pPr>
            <a:lvl2pPr>
              <a:buFont typeface="Arial"/>
              <a:buChar char="•"/>
              <a:defRPr sz="2000" b="0" i="0" baseline="0"/>
            </a:lvl2pPr>
            <a:lvl3pPr>
              <a:buFont typeface="Arial"/>
              <a:buChar char="•"/>
              <a:defRPr sz="2000" b="0" i="0" baseline="0"/>
            </a:lvl3pPr>
            <a:lvl4pPr>
              <a:buFont typeface="Arial"/>
              <a:buChar char="•"/>
              <a:defRPr sz="2000" b="0" i="0" baseline="0"/>
            </a:lvl4pPr>
            <a:lvl5pPr>
              <a:buFont typeface="Arial"/>
              <a:buChar char="•"/>
              <a:defRPr sz="2000" b="0" i="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86725" y="2808111"/>
            <a:ext cx="8249288" cy="3045461"/>
          </a:xfrm>
          <a:prstGeom prst="rect">
            <a:avLst/>
          </a:prstGeom>
        </p:spPr>
        <p:txBody>
          <a:bodyPr lIns="0" tIns="0" rIns="0" bIns="0" numCol="2" spcCol="360000"/>
          <a:lstStyle>
            <a:lvl1pPr marL="0" indent="0" algn="just">
              <a:spcBef>
                <a:spcPts val="0"/>
              </a:spcBef>
              <a:buFontTx/>
              <a:buNone/>
              <a:defRPr sz="1200" baseline="0"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85422" y="1600201"/>
            <a:ext cx="8229600" cy="9397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800" b="1">
                <a:ln>
                  <a:noFill/>
                </a:ln>
                <a:solidFill>
                  <a:schemeClr val="tx2">
                    <a:lumMod val="75000"/>
                  </a:schemeClr>
                </a:solidFill>
              </a:defRPr>
            </a:lvl1pPr>
            <a:lvl2pPr marL="0" indent="0">
              <a:buFontTx/>
              <a:buNone/>
              <a:defRPr sz="2400">
                <a:ln>
                  <a:noFill/>
                </a:ln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emf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10" Type="http://schemas.openxmlformats.org/officeDocument/2006/relationships/image" Target="../media/image3.emf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60C899C-27B7-484E-9E94-2B38829F090C}" type="datetime1">
              <a:rPr lang="en-GB"/>
              <a:pPr>
                <a:defRPr/>
              </a:pPr>
              <a:t>11/04/2016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13E094-0A3D-4A8C-A782-2392669943C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  <p:sldLayoutId id="2147483953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2DFDC579-B5EA-473D-9464-2A4ACF62522B}" type="datetime1">
              <a:rPr lang="en-US"/>
              <a:pPr>
                <a:defRPr/>
              </a:pPr>
              <a:t>4/11/2016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r>
              <a:rPr lang="en-US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B6FEAFDD-C3D6-47A4-9F93-F7D2D197E4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053" name="Picture 7" descr="Night_Walbrook Top crop.jpg"/>
          <p:cNvPicPr>
            <a:picLocks noChangeAspect="1"/>
          </p:cNvPicPr>
          <p:nvPr userDrawn="1"/>
        </p:nvPicPr>
        <p:blipFill>
          <a:blip r:embed="rId5"/>
          <a:srcRect t="4443" r="1845"/>
          <a:stretch>
            <a:fillRect/>
          </a:stretch>
        </p:blipFill>
        <p:spPr bwMode="auto">
          <a:xfrm>
            <a:off x="-95250" y="0"/>
            <a:ext cx="9315450" cy="706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8" descr="AJG_BWB.2cH_Wht.eps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6616700" y="274638"/>
            <a:ext cx="23114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Background2.png"/>
          <p:cNvPicPr>
            <a:picLocks noChangeAspect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-25400" y="4792663"/>
            <a:ext cx="9207500" cy="206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 userDrawn="1"/>
        </p:nvSpPr>
        <p:spPr>
          <a:xfrm>
            <a:off x="-25400" y="0"/>
            <a:ext cx="9175750" cy="1079500"/>
          </a:xfrm>
          <a:prstGeom prst="rect">
            <a:avLst/>
          </a:prstGeom>
          <a:gradFill flip="none" rotWithShape="1">
            <a:gsLst>
              <a:gs pos="28000">
                <a:srgbClr val="17375E"/>
              </a:gs>
              <a:gs pos="100000">
                <a:schemeClr val="tx2">
                  <a:lumMod val="60000"/>
                  <a:lumOff val="40000"/>
                </a:schemeClr>
              </a:gs>
              <a:gs pos="49000">
                <a:srgbClr val="1D487E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11" name="Straight Arrow Connector 10"/>
          <p:cNvCxnSpPr/>
          <p:nvPr userDrawn="1"/>
        </p:nvCxnSpPr>
        <p:spPr>
          <a:xfrm>
            <a:off x="-268288" y="939800"/>
            <a:ext cx="9140826" cy="0"/>
          </a:xfrm>
          <a:prstGeom prst="straightConnector1">
            <a:avLst/>
          </a:prstGeom>
          <a:ln w="12700">
            <a:solidFill>
              <a:schemeClr val="bg1"/>
            </a:solidFill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77" name="Picture 11" descr="AJG_BWB.2cH_Wht.eps"/>
          <p:cNvPicPr>
            <a:picLocks noChangeAspect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7177088" y="195263"/>
            <a:ext cx="1751012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itle Placeholder 18"/>
          <p:cNvSpPr>
            <a:spLocks noGrp="1"/>
          </p:cNvSpPr>
          <p:nvPr>
            <p:ph type="title"/>
          </p:nvPr>
        </p:nvSpPr>
        <p:spPr bwMode="auto">
          <a:xfrm>
            <a:off x="252413" y="150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FFFFFF"/>
          </a:solidFill>
          <a:latin typeface="Arial"/>
          <a:ea typeface="+mj-ea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Arial" charset="0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Arial" charset="0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Arial" charset="0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Arial" charset="0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Arial" charset="0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Arial" charset="0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Arial" charset="0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Arial" charset="0"/>
          <a:cs typeface="Arial" charset="0"/>
        </a:defRPr>
      </a:lvl9pPr>
    </p:titleStyle>
    <p:bodyStyle>
      <a:lvl1pPr marL="268288" indent="-268288" algn="l" defTabSz="457200" rtl="0" eaLnBrk="0" fontAlgn="base" hangingPunct="0">
        <a:spcBef>
          <a:spcPct val="20000"/>
        </a:spcBef>
        <a:spcAft>
          <a:spcPct val="0"/>
        </a:spcAft>
        <a:buClr>
          <a:srgbClr val="1F436D"/>
        </a:buClr>
        <a:buFont typeface="Arial" charset="0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1pPr>
      <a:lvl2pPr marL="268288" indent="-268288" algn="l" defTabSz="457200" rtl="0" eaLnBrk="0" fontAlgn="base" hangingPunct="0">
        <a:spcBef>
          <a:spcPct val="20000"/>
        </a:spcBef>
        <a:spcAft>
          <a:spcPct val="0"/>
        </a:spcAft>
        <a:buClr>
          <a:srgbClr val="1F436D"/>
        </a:buClr>
        <a:buFont typeface="Arial" charset="0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2pPr>
      <a:lvl3pPr marL="268288" indent="-268288" algn="l" defTabSz="457200" rtl="0" eaLnBrk="0" fontAlgn="base" hangingPunct="0">
        <a:spcBef>
          <a:spcPct val="20000"/>
        </a:spcBef>
        <a:spcAft>
          <a:spcPct val="0"/>
        </a:spcAft>
        <a:buClr>
          <a:srgbClr val="1F436D"/>
        </a:buClr>
        <a:buFont typeface="Arial" charset="0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268288" indent="-268288" algn="l" defTabSz="457200" rtl="0" eaLnBrk="0" fontAlgn="base" hangingPunct="0">
        <a:spcBef>
          <a:spcPct val="20000"/>
        </a:spcBef>
        <a:spcAft>
          <a:spcPct val="0"/>
        </a:spcAft>
        <a:buClr>
          <a:srgbClr val="1F436D"/>
        </a:buClr>
        <a:buFont typeface="Arial" charset="0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68288" indent="-268288" algn="l" defTabSz="457200" rtl="0" eaLnBrk="0" fontAlgn="base" hangingPunct="0">
        <a:spcBef>
          <a:spcPct val="20000"/>
        </a:spcBef>
        <a:spcAft>
          <a:spcPct val="0"/>
        </a:spcAft>
        <a:buClr>
          <a:srgbClr val="1F436D"/>
        </a:buClr>
        <a:buFont typeface="Arial" charset="0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Chart1.xls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Chart2.xls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Excel_Chart3.xls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3" y="2636838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6000" b="1" u="sng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Rendall &amp; Rittner Limited</a:t>
            </a:r>
            <a:r>
              <a:rPr lang="en-GB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en-GB" b="1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GB" b="1" u="sng" dirty="0" smtClean="0"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en-GB" b="1" u="sng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GB" sz="4000" b="1" u="sng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Tuesday 1</a:t>
            </a:r>
            <a:r>
              <a:rPr lang="en-GB" sz="4000" b="1" u="sng" baseline="30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st</a:t>
            </a:r>
            <a:r>
              <a:rPr lang="en-GB" sz="4000" b="1" u="sng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March 2016</a:t>
            </a:r>
            <a:br>
              <a:rPr lang="en-GB" sz="4000" b="1" u="sng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GB" sz="4000" b="1" u="sng" dirty="0" smtClean="0">
                <a:latin typeface="Andalus" panose="02020603050405020304" pitchFamily="18" charset="-78"/>
                <a:cs typeface="Andalus" panose="02020603050405020304" pitchFamily="18" charset="-78"/>
              </a:rPr>
              <a:t>19:00-20:30</a:t>
            </a:r>
            <a:endParaRPr lang="en-GB" sz="4000" b="1" u="sng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7171" name="Picture 5" descr="Chelsea Bridge Wharf - Sense of place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388778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9925" y="115888"/>
            <a:ext cx="1822450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title"/>
          </p:nvPr>
        </p:nvSpPr>
        <p:spPr>
          <a:xfrm>
            <a:off x="179388" y="981075"/>
            <a:ext cx="8424862" cy="1079500"/>
          </a:xfrm>
        </p:spPr>
        <p:txBody>
          <a:bodyPr/>
          <a:lstStyle/>
          <a:p>
            <a:pPr eaLnBrk="1" hangingPunct="1"/>
            <a:r>
              <a:rPr lang="en-GB" altLang="en-US" b="1" smtClean="0">
                <a:latin typeface="Andalus" pitchFamily="18" charset="-78"/>
                <a:cs typeface="Andalus" pitchFamily="18" charset="-78"/>
              </a:rPr>
              <a:t/>
            </a:r>
            <a:br>
              <a:rPr lang="en-GB" altLang="en-US" b="1" smtClean="0">
                <a:latin typeface="Andalus" pitchFamily="18" charset="-78"/>
                <a:cs typeface="Andalus" pitchFamily="18" charset="-78"/>
              </a:rPr>
            </a:br>
            <a:r>
              <a:rPr lang="en-GB" altLang="en-US" b="1" smtClean="0">
                <a:latin typeface="Andalus" pitchFamily="18" charset="-78"/>
                <a:cs typeface="Andalus" pitchFamily="18" charset="-78"/>
              </a:rPr>
              <a:t>Meeting Agenda</a:t>
            </a:r>
            <a:r>
              <a:rPr lang="en-GB" altLang="en-US" b="1" i="1" u="sng" smtClean="0"/>
              <a:t/>
            </a:r>
            <a:br>
              <a:rPr lang="en-GB" altLang="en-US" b="1" i="1" u="sng" smtClean="0"/>
            </a:br>
            <a:endParaRPr lang="en-GB" altLang="en-US" b="1" i="1" u="sng" smtClean="0"/>
          </a:p>
        </p:txBody>
      </p:sp>
      <p:pic>
        <p:nvPicPr>
          <p:cNvPr id="8195" name="Content Placeholder 7" descr="Chelsea Bridge Wharf - Sense of place logo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7950" y="115888"/>
            <a:ext cx="3887788" cy="792162"/>
          </a:xfrm>
        </p:spPr>
      </p:pic>
      <p:sp>
        <p:nvSpPr>
          <p:cNvPr id="4101" name="TextBox 5"/>
          <p:cNvSpPr txBox="1">
            <a:spLocks noChangeArrowheads="1"/>
          </p:cNvSpPr>
          <p:nvPr/>
        </p:nvSpPr>
        <p:spPr bwMode="auto">
          <a:xfrm>
            <a:off x="468313" y="2060575"/>
            <a:ext cx="8208962" cy="418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defRPr/>
            </a:pPr>
            <a:r>
              <a:rPr lang="en-GB" altLang="en-US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 R&amp;R Management Update</a:t>
            </a:r>
          </a:p>
          <a:p>
            <a:pPr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GB" altLang="en-US" sz="1400" b="1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lvl="1" eaLnBrk="1" hangingPunct="1">
              <a:spcBef>
                <a:spcPct val="0"/>
              </a:spcBef>
              <a:defRPr/>
            </a:pPr>
            <a:r>
              <a:rPr lang="en-GB" altLang="en-US" sz="2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Staffing introductions and structure</a:t>
            </a:r>
          </a:p>
          <a:p>
            <a:pPr lvl="1" eaLnBrk="1" hangingPunct="1">
              <a:spcBef>
                <a:spcPct val="0"/>
              </a:spcBef>
              <a:defRPr/>
            </a:pPr>
            <a:endParaRPr lang="en-GB" altLang="en-US" sz="2000" b="1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lvl="1" eaLnBrk="1" hangingPunct="1">
              <a:spcBef>
                <a:spcPct val="0"/>
              </a:spcBef>
              <a:defRPr/>
            </a:pPr>
            <a:r>
              <a:rPr lang="en-GB" altLang="en-US" sz="2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Projects update </a:t>
            </a:r>
          </a:p>
          <a:p>
            <a:pPr marL="457200" lvl="1" indent="0"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GB" altLang="en-US" sz="20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lvl="1" eaLnBrk="1" hangingPunct="1">
              <a:spcBef>
                <a:spcPct val="0"/>
              </a:spcBef>
              <a:defRPr/>
            </a:pPr>
            <a:r>
              <a:rPr lang="en-GB" altLang="en-US" sz="2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Financials</a:t>
            </a:r>
          </a:p>
          <a:p>
            <a:pPr lvl="1" eaLnBrk="1" hangingPunct="1">
              <a:spcBef>
                <a:spcPct val="0"/>
              </a:spcBef>
              <a:defRPr/>
            </a:pPr>
            <a:endParaRPr lang="en-GB" altLang="en-US" sz="2000" b="1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lvl="1" eaLnBrk="1" hangingPunct="1">
              <a:spcBef>
                <a:spcPct val="0"/>
              </a:spcBef>
              <a:defRPr/>
            </a:pPr>
            <a:r>
              <a:rPr lang="en-GB" altLang="en-US" sz="2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Summary </a:t>
            </a:r>
          </a:p>
          <a:p>
            <a:pPr marL="457200" lvl="1" indent="0"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GB" altLang="en-US" sz="20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lvl="1" eaLnBrk="1" hangingPunct="1">
              <a:spcBef>
                <a:spcPct val="0"/>
              </a:spcBef>
              <a:defRPr/>
            </a:pPr>
            <a:r>
              <a:rPr lang="en-GB" altLang="en-US" sz="2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Questions &amp; Feedback</a:t>
            </a:r>
            <a:endParaRPr lang="en-GB" altLang="en-US" sz="2400" b="1" dirty="0" smtClean="0">
              <a:latin typeface="Arial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n-GB" altLang="en-US" sz="2400" b="1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 typeface="Arial" charset="0"/>
              <a:buNone/>
              <a:defRPr/>
            </a:pPr>
            <a:endParaRPr lang="en-GB" altLang="en-US" sz="2400" dirty="0" smtClean="0">
              <a:latin typeface="Arial" charset="0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9925" y="115888"/>
            <a:ext cx="1822450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34925"/>
            <a:ext cx="2925763" cy="78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9219" name="Group 1"/>
          <p:cNvGrpSpPr>
            <a:grpSpLocks/>
          </p:cNvGrpSpPr>
          <p:nvPr/>
        </p:nvGrpSpPr>
        <p:grpSpPr bwMode="auto">
          <a:xfrm>
            <a:off x="684213" y="2798763"/>
            <a:ext cx="7720012" cy="4003675"/>
            <a:chOff x="435022" y="1796209"/>
            <a:chExt cx="8480378" cy="4695699"/>
          </a:xfrm>
        </p:grpSpPr>
        <p:sp>
          <p:nvSpPr>
            <p:cNvPr id="9231" name="Line 1"/>
            <p:cNvSpPr>
              <a:spLocks noChangeShapeType="1"/>
            </p:cNvSpPr>
            <p:nvPr/>
          </p:nvSpPr>
          <p:spPr bwMode="auto">
            <a:xfrm>
              <a:off x="7920038" y="4500563"/>
              <a:ext cx="1587" cy="1619250"/>
            </a:xfrm>
            <a:prstGeom prst="line">
              <a:avLst/>
            </a:prstGeom>
            <a:noFill/>
            <a:ln w="2520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32" name="Line 2"/>
            <p:cNvSpPr>
              <a:spLocks noChangeShapeType="1"/>
            </p:cNvSpPr>
            <p:nvPr/>
          </p:nvSpPr>
          <p:spPr bwMode="auto">
            <a:xfrm>
              <a:off x="7918450" y="1979613"/>
              <a:ext cx="1588" cy="360362"/>
            </a:xfrm>
            <a:prstGeom prst="line">
              <a:avLst/>
            </a:prstGeom>
            <a:noFill/>
            <a:ln w="255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33" name="Line 3"/>
            <p:cNvSpPr>
              <a:spLocks noChangeShapeType="1"/>
            </p:cNvSpPr>
            <p:nvPr/>
          </p:nvSpPr>
          <p:spPr bwMode="auto">
            <a:xfrm>
              <a:off x="2654442" y="2173055"/>
              <a:ext cx="0" cy="178033"/>
            </a:xfrm>
            <a:prstGeom prst="line">
              <a:avLst/>
            </a:prstGeom>
            <a:noFill/>
            <a:ln w="2520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34" name="Line 4"/>
            <p:cNvSpPr>
              <a:spLocks noChangeShapeType="1"/>
            </p:cNvSpPr>
            <p:nvPr/>
          </p:nvSpPr>
          <p:spPr bwMode="auto">
            <a:xfrm>
              <a:off x="3712904" y="2944813"/>
              <a:ext cx="48113" cy="1989798"/>
            </a:xfrm>
            <a:prstGeom prst="line">
              <a:avLst/>
            </a:prstGeom>
            <a:noFill/>
            <a:ln w="255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35" name="Line 5"/>
            <p:cNvSpPr>
              <a:spLocks noChangeShapeType="1"/>
            </p:cNvSpPr>
            <p:nvPr/>
          </p:nvSpPr>
          <p:spPr bwMode="auto">
            <a:xfrm>
              <a:off x="1571680" y="2944813"/>
              <a:ext cx="1763" cy="1499348"/>
            </a:xfrm>
            <a:prstGeom prst="line">
              <a:avLst/>
            </a:prstGeom>
            <a:noFill/>
            <a:ln w="255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36" name="Line 6"/>
            <p:cNvSpPr>
              <a:spLocks noChangeShapeType="1"/>
            </p:cNvSpPr>
            <p:nvPr/>
          </p:nvSpPr>
          <p:spPr bwMode="auto">
            <a:xfrm>
              <a:off x="7921625" y="2351088"/>
              <a:ext cx="0" cy="1609725"/>
            </a:xfrm>
            <a:prstGeom prst="line">
              <a:avLst/>
            </a:prstGeom>
            <a:noFill/>
            <a:ln w="255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37" name="Line 7"/>
            <p:cNvSpPr>
              <a:spLocks noChangeShapeType="1"/>
            </p:cNvSpPr>
            <p:nvPr/>
          </p:nvSpPr>
          <p:spPr bwMode="auto">
            <a:xfrm flipH="1">
              <a:off x="5579268" y="1979614"/>
              <a:ext cx="794" cy="471206"/>
            </a:xfrm>
            <a:prstGeom prst="line">
              <a:avLst/>
            </a:prstGeom>
            <a:noFill/>
            <a:ln w="255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38" name="Line 8"/>
            <p:cNvSpPr>
              <a:spLocks noChangeShapeType="1"/>
            </p:cNvSpPr>
            <p:nvPr/>
          </p:nvSpPr>
          <p:spPr bwMode="auto">
            <a:xfrm>
              <a:off x="4411663" y="2349500"/>
              <a:ext cx="1587" cy="1588"/>
            </a:xfrm>
            <a:prstGeom prst="line">
              <a:avLst/>
            </a:prstGeom>
            <a:noFill/>
            <a:ln w="255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39" name="AutoShape 9"/>
            <p:cNvSpPr>
              <a:spLocks noChangeArrowheads="1"/>
            </p:cNvSpPr>
            <p:nvPr/>
          </p:nvSpPr>
          <p:spPr bwMode="auto">
            <a:xfrm>
              <a:off x="7080250" y="1796209"/>
              <a:ext cx="1751012" cy="414337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Projects Manager 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Barry Maguire</a:t>
              </a:r>
            </a:p>
          </p:txBody>
        </p:sp>
        <p:sp>
          <p:nvSpPr>
            <p:cNvPr id="9240" name="AutoShape 11"/>
            <p:cNvSpPr>
              <a:spLocks noChangeArrowheads="1"/>
            </p:cNvSpPr>
            <p:nvPr/>
          </p:nvSpPr>
          <p:spPr bwMode="auto">
            <a:xfrm>
              <a:off x="1817196" y="1796209"/>
              <a:ext cx="1770062" cy="414337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Front House Manager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Sonata Akhtar</a:t>
              </a:r>
            </a:p>
          </p:txBody>
        </p:sp>
        <p:sp>
          <p:nvSpPr>
            <p:cNvPr id="9241" name="AutoShape 12"/>
            <p:cNvSpPr>
              <a:spLocks noChangeArrowheads="1"/>
            </p:cNvSpPr>
            <p:nvPr/>
          </p:nvSpPr>
          <p:spPr bwMode="auto">
            <a:xfrm>
              <a:off x="7019925" y="3547996"/>
              <a:ext cx="1895475" cy="431800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Maintenance Operative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Mark Paul</a:t>
              </a:r>
            </a:p>
          </p:txBody>
        </p:sp>
        <p:sp>
          <p:nvSpPr>
            <p:cNvPr id="9242" name="Line 13"/>
            <p:cNvSpPr>
              <a:spLocks noChangeShapeType="1"/>
            </p:cNvSpPr>
            <p:nvPr/>
          </p:nvSpPr>
          <p:spPr bwMode="auto">
            <a:xfrm flipV="1">
              <a:off x="3555510" y="1988667"/>
              <a:ext cx="3524740" cy="14707"/>
            </a:xfrm>
            <a:prstGeom prst="line">
              <a:avLst/>
            </a:prstGeom>
            <a:noFill/>
            <a:ln w="255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43" name="Line 14"/>
            <p:cNvSpPr>
              <a:spLocks noChangeShapeType="1"/>
            </p:cNvSpPr>
            <p:nvPr/>
          </p:nvSpPr>
          <p:spPr bwMode="auto">
            <a:xfrm>
              <a:off x="5579269" y="2339975"/>
              <a:ext cx="2381" cy="3151188"/>
            </a:xfrm>
            <a:prstGeom prst="line">
              <a:avLst/>
            </a:prstGeom>
            <a:noFill/>
            <a:ln w="255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44" name="AutoShape 15"/>
            <p:cNvSpPr>
              <a:spLocks noChangeArrowheads="1"/>
            </p:cNvSpPr>
            <p:nvPr/>
          </p:nvSpPr>
          <p:spPr bwMode="auto">
            <a:xfrm>
              <a:off x="7019925" y="3121025"/>
              <a:ext cx="1895475" cy="431800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Maintenance Operative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Szabolk Toth </a:t>
              </a:r>
            </a:p>
          </p:txBody>
        </p:sp>
        <p:sp>
          <p:nvSpPr>
            <p:cNvPr id="9245" name="AutoShape 16"/>
            <p:cNvSpPr>
              <a:spLocks noChangeArrowheads="1"/>
            </p:cNvSpPr>
            <p:nvPr/>
          </p:nvSpPr>
          <p:spPr bwMode="auto">
            <a:xfrm>
              <a:off x="7019925" y="4967288"/>
              <a:ext cx="1895475" cy="431800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Estate Operative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Antonio Pinto</a:t>
              </a:r>
            </a:p>
          </p:txBody>
        </p:sp>
        <p:sp>
          <p:nvSpPr>
            <p:cNvPr id="9246" name="AutoShape 17"/>
            <p:cNvSpPr>
              <a:spLocks noChangeArrowheads="1"/>
            </p:cNvSpPr>
            <p:nvPr/>
          </p:nvSpPr>
          <p:spPr bwMode="auto">
            <a:xfrm>
              <a:off x="7019925" y="5383932"/>
              <a:ext cx="1895475" cy="431800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Estate Operative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Tony Schifano</a:t>
              </a:r>
            </a:p>
          </p:txBody>
        </p:sp>
        <p:sp>
          <p:nvSpPr>
            <p:cNvPr id="9247" name="AutoShape 18"/>
            <p:cNvSpPr>
              <a:spLocks noChangeArrowheads="1"/>
            </p:cNvSpPr>
            <p:nvPr/>
          </p:nvSpPr>
          <p:spPr bwMode="auto">
            <a:xfrm>
              <a:off x="7019925" y="5815732"/>
              <a:ext cx="1895475" cy="431800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Estate Operative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Mansour Katagoley</a:t>
              </a:r>
            </a:p>
          </p:txBody>
        </p:sp>
        <p:sp>
          <p:nvSpPr>
            <p:cNvPr id="9248" name="AutoShape 19"/>
            <p:cNvSpPr>
              <a:spLocks noChangeArrowheads="1"/>
            </p:cNvSpPr>
            <p:nvPr/>
          </p:nvSpPr>
          <p:spPr bwMode="auto">
            <a:xfrm>
              <a:off x="4703763" y="3074003"/>
              <a:ext cx="1751012" cy="431800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Internal Cleaner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Victoria  Oltavaro</a:t>
              </a:r>
            </a:p>
          </p:txBody>
        </p:sp>
        <p:sp>
          <p:nvSpPr>
            <p:cNvPr id="9249" name="AutoShape 20"/>
            <p:cNvSpPr>
              <a:spLocks noChangeArrowheads="1"/>
            </p:cNvSpPr>
            <p:nvPr/>
          </p:nvSpPr>
          <p:spPr bwMode="auto">
            <a:xfrm>
              <a:off x="4706142" y="3502978"/>
              <a:ext cx="1748630" cy="433446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Internal Cleaner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Francisco Riva</a:t>
              </a:r>
            </a:p>
          </p:txBody>
        </p:sp>
        <p:sp>
          <p:nvSpPr>
            <p:cNvPr id="9250" name="AutoShape 21"/>
            <p:cNvSpPr>
              <a:spLocks noChangeArrowheads="1"/>
            </p:cNvSpPr>
            <p:nvPr/>
          </p:nvSpPr>
          <p:spPr bwMode="auto">
            <a:xfrm>
              <a:off x="4703763" y="3915569"/>
              <a:ext cx="1751012" cy="402386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Internal Cleaner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Ade Lasisi</a:t>
              </a:r>
            </a:p>
          </p:txBody>
        </p:sp>
        <p:sp>
          <p:nvSpPr>
            <p:cNvPr id="9251" name="AutoShape 22"/>
            <p:cNvSpPr>
              <a:spLocks noChangeArrowheads="1"/>
            </p:cNvSpPr>
            <p:nvPr/>
          </p:nvSpPr>
          <p:spPr bwMode="auto">
            <a:xfrm>
              <a:off x="4703762" y="4317956"/>
              <a:ext cx="1751012" cy="416587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Internal Cleaner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Sirley Mendonca</a:t>
              </a:r>
            </a:p>
          </p:txBody>
        </p:sp>
        <p:sp>
          <p:nvSpPr>
            <p:cNvPr id="9252" name="AutoShape 23"/>
            <p:cNvSpPr>
              <a:spLocks noChangeArrowheads="1"/>
            </p:cNvSpPr>
            <p:nvPr/>
          </p:nvSpPr>
          <p:spPr bwMode="auto">
            <a:xfrm>
              <a:off x="4703760" y="5255399"/>
              <a:ext cx="1751012" cy="449261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Internal Cleaner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Daniel Sledz</a:t>
              </a:r>
            </a:p>
          </p:txBody>
        </p:sp>
        <p:sp>
          <p:nvSpPr>
            <p:cNvPr id="9253" name="AutoShape 24"/>
            <p:cNvSpPr>
              <a:spLocks noChangeArrowheads="1"/>
            </p:cNvSpPr>
            <p:nvPr/>
          </p:nvSpPr>
          <p:spPr bwMode="auto">
            <a:xfrm>
              <a:off x="2997204" y="3986962"/>
              <a:ext cx="1359308" cy="466755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Night Concierge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Stephano Penrhyn</a:t>
              </a:r>
            </a:p>
          </p:txBody>
        </p:sp>
        <p:sp>
          <p:nvSpPr>
            <p:cNvPr id="9254" name="AutoShape 25"/>
            <p:cNvSpPr>
              <a:spLocks noChangeArrowheads="1"/>
            </p:cNvSpPr>
            <p:nvPr/>
          </p:nvSpPr>
          <p:spPr bwMode="auto">
            <a:xfrm>
              <a:off x="2997200" y="4411663"/>
              <a:ext cx="1359310" cy="485305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Night Concierge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Istvan Toth</a:t>
              </a:r>
            </a:p>
          </p:txBody>
        </p:sp>
        <p:sp>
          <p:nvSpPr>
            <p:cNvPr id="9255" name="AutoShape 26"/>
            <p:cNvSpPr>
              <a:spLocks noChangeArrowheads="1"/>
            </p:cNvSpPr>
            <p:nvPr/>
          </p:nvSpPr>
          <p:spPr bwMode="auto">
            <a:xfrm>
              <a:off x="2997200" y="3062098"/>
              <a:ext cx="1359313" cy="455613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Night Concierge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Stephen Desbonne</a:t>
              </a:r>
            </a:p>
          </p:txBody>
        </p:sp>
        <p:sp>
          <p:nvSpPr>
            <p:cNvPr id="9256" name="AutoShape 27"/>
            <p:cNvSpPr>
              <a:spLocks noChangeArrowheads="1"/>
            </p:cNvSpPr>
            <p:nvPr/>
          </p:nvSpPr>
          <p:spPr bwMode="auto">
            <a:xfrm>
              <a:off x="816589" y="3073400"/>
              <a:ext cx="1513709" cy="479425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Day Concierge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Mo Adams</a:t>
              </a:r>
            </a:p>
          </p:txBody>
        </p:sp>
        <p:sp>
          <p:nvSpPr>
            <p:cNvPr id="9257" name="AutoShape 28"/>
            <p:cNvSpPr>
              <a:spLocks noChangeArrowheads="1"/>
            </p:cNvSpPr>
            <p:nvPr/>
          </p:nvSpPr>
          <p:spPr bwMode="auto">
            <a:xfrm>
              <a:off x="2997204" y="3510538"/>
              <a:ext cx="1359308" cy="499546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Night Concierge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Steve Buabasah</a:t>
              </a:r>
            </a:p>
          </p:txBody>
        </p:sp>
        <p:sp>
          <p:nvSpPr>
            <p:cNvPr id="9258" name="AutoShape 29"/>
            <p:cNvSpPr>
              <a:spLocks noChangeArrowheads="1"/>
            </p:cNvSpPr>
            <p:nvPr/>
          </p:nvSpPr>
          <p:spPr bwMode="auto">
            <a:xfrm>
              <a:off x="816589" y="3536155"/>
              <a:ext cx="1513710" cy="441324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Day Concierge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Nadia Toma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n-GB" altLang="en-US" sz="1000" b="1">
                <a:solidFill>
                  <a:srgbClr val="FFFFFF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9259" name="AutoShape 30"/>
            <p:cNvSpPr>
              <a:spLocks noChangeArrowheads="1"/>
            </p:cNvSpPr>
            <p:nvPr/>
          </p:nvSpPr>
          <p:spPr bwMode="auto">
            <a:xfrm>
              <a:off x="816589" y="3986962"/>
              <a:ext cx="1513709" cy="457199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Day Concierge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Victor Risco</a:t>
              </a:r>
            </a:p>
          </p:txBody>
        </p:sp>
        <p:sp>
          <p:nvSpPr>
            <p:cNvPr id="9260" name="AutoShape 31"/>
            <p:cNvSpPr>
              <a:spLocks noChangeArrowheads="1"/>
            </p:cNvSpPr>
            <p:nvPr/>
          </p:nvSpPr>
          <p:spPr bwMode="auto">
            <a:xfrm>
              <a:off x="816589" y="4447704"/>
              <a:ext cx="1513709" cy="449264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Day Concierge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Dominic McWilliams</a:t>
              </a:r>
            </a:p>
          </p:txBody>
        </p:sp>
        <p:sp>
          <p:nvSpPr>
            <p:cNvPr id="9261" name="AutoShape 32"/>
            <p:cNvSpPr>
              <a:spLocks noChangeArrowheads="1"/>
            </p:cNvSpPr>
            <p:nvPr/>
          </p:nvSpPr>
          <p:spPr bwMode="auto">
            <a:xfrm>
              <a:off x="4703760" y="4750573"/>
              <a:ext cx="1751014" cy="504826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Internal Cleaner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Renan Sousa</a:t>
              </a:r>
            </a:p>
          </p:txBody>
        </p:sp>
        <p:sp>
          <p:nvSpPr>
            <p:cNvPr id="9262" name="Line 33"/>
            <p:cNvSpPr>
              <a:spLocks noChangeShapeType="1"/>
            </p:cNvSpPr>
            <p:nvPr/>
          </p:nvSpPr>
          <p:spPr bwMode="auto">
            <a:xfrm flipV="1">
              <a:off x="1571680" y="2947986"/>
              <a:ext cx="2141224" cy="0"/>
            </a:xfrm>
            <a:prstGeom prst="line">
              <a:avLst/>
            </a:prstGeom>
            <a:noFill/>
            <a:ln w="255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63" name="Line 37"/>
            <p:cNvSpPr>
              <a:spLocks noChangeShapeType="1"/>
            </p:cNvSpPr>
            <p:nvPr/>
          </p:nvSpPr>
          <p:spPr bwMode="auto">
            <a:xfrm flipV="1">
              <a:off x="435022" y="5275263"/>
              <a:ext cx="2757442" cy="34925"/>
            </a:xfrm>
            <a:prstGeom prst="line">
              <a:avLst/>
            </a:prstGeom>
            <a:noFill/>
            <a:ln w="255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64" name="Line 38"/>
            <p:cNvSpPr>
              <a:spLocks noChangeShapeType="1"/>
            </p:cNvSpPr>
            <p:nvPr/>
          </p:nvSpPr>
          <p:spPr bwMode="auto">
            <a:xfrm>
              <a:off x="3361750" y="5491163"/>
              <a:ext cx="1587" cy="674686"/>
            </a:xfrm>
            <a:prstGeom prst="line">
              <a:avLst/>
            </a:prstGeom>
            <a:noFill/>
            <a:ln w="255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65" name="AutoShape 40"/>
            <p:cNvSpPr>
              <a:spLocks noChangeArrowheads="1"/>
            </p:cNvSpPr>
            <p:nvPr/>
          </p:nvSpPr>
          <p:spPr bwMode="auto">
            <a:xfrm>
              <a:off x="2793272" y="5815732"/>
              <a:ext cx="1359486" cy="676176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Front of House Officer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Matthew Tween</a:t>
              </a:r>
            </a:p>
          </p:txBody>
        </p:sp>
        <p:sp>
          <p:nvSpPr>
            <p:cNvPr id="9266" name="AutoShape 41"/>
            <p:cNvSpPr>
              <a:spLocks noChangeArrowheads="1"/>
            </p:cNvSpPr>
            <p:nvPr/>
          </p:nvSpPr>
          <p:spPr bwMode="auto">
            <a:xfrm>
              <a:off x="1789892" y="5038726"/>
              <a:ext cx="1751013" cy="632617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Senior Front of House Officer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David Trigg</a:t>
              </a:r>
            </a:p>
          </p:txBody>
        </p:sp>
        <p:sp>
          <p:nvSpPr>
            <p:cNvPr id="9267" name="AutoShape 42"/>
            <p:cNvSpPr>
              <a:spLocks noChangeArrowheads="1"/>
            </p:cNvSpPr>
            <p:nvPr/>
          </p:nvSpPr>
          <p:spPr bwMode="auto">
            <a:xfrm>
              <a:off x="1148859" y="5801367"/>
              <a:ext cx="1544509" cy="676176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Front of House Officer (Weekend)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Sebastian Madej</a:t>
              </a:r>
            </a:p>
          </p:txBody>
        </p:sp>
        <p:sp>
          <p:nvSpPr>
            <p:cNvPr id="9268" name="AutoShape 45"/>
            <p:cNvSpPr>
              <a:spLocks noChangeArrowheads="1"/>
            </p:cNvSpPr>
            <p:nvPr/>
          </p:nvSpPr>
          <p:spPr bwMode="auto">
            <a:xfrm>
              <a:off x="4706143" y="1796209"/>
              <a:ext cx="1751012" cy="414337"/>
            </a:xfrm>
            <a:prstGeom prst="flowChartProcess">
              <a:avLst/>
            </a:prstGeom>
            <a:solidFill>
              <a:srgbClr val="002060"/>
            </a:solidFill>
            <a:ln w="93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Facilities Manager</a:t>
              </a:r>
            </a:p>
            <a:p>
              <a:pPr algn="ctr">
                <a:lnSpc>
                  <a:spcPct val="102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altLang="en-US" sz="1000" b="1">
                  <a:solidFill>
                    <a:srgbClr val="FFFFFF"/>
                  </a:solidFill>
                  <a:latin typeface="Calibri" pitchFamily="34" charset="0"/>
                  <a:ea typeface="Arial Unicode MS" pitchFamily="34" charset="-128"/>
                  <a:cs typeface="Arial Unicode MS" pitchFamily="34" charset="-128"/>
                </a:rPr>
                <a:t>Mark Smith</a:t>
              </a:r>
            </a:p>
          </p:txBody>
        </p:sp>
        <p:sp>
          <p:nvSpPr>
            <p:cNvPr id="9269" name="Line 46"/>
            <p:cNvSpPr>
              <a:spLocks noChangeShapeType="1"/>
            </p:cNvSpPr>
            <p:nvPr/>
          </p:nvSpPr>
          <p:spPr bwMode="auto">
            <a:xfrm>
              <a:off x="6840538" y="4498975"/>
              <a:ext cx="1079500" cy="1588"/>
            </a:xfrm>
            <a:prstGeom prst="line">
              <a:avLst/>
            </a:prstGeom>
            <a:noFill/>
            <a:ln w="255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70" name="Line 47"/>
            <p:cNvSpPr>
              <a:spLocks noChangeShapeType="1"/>
            </p:cNvSpPr>
            <p:nvPr/>
          </p:nvSpPr>
          <p:spPr bwMode="auto">
            <a:xfrm>
              <a:off x="6840538" y="2700338"/>
              <a:ext cx="1587" cy="1800225"/>
            </a:xfrm>
            <a:prstGeom prst="line">
              <a:avLst/>
            </a:prstGeom>
            <a:noFill/>
            <a:ln w="255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271" name="Line 48"/>
            <p:cNvSpPr>
              <a:spLocks noChangeShapeType="1"/>
            </p:cNvSpPr>
            <p:nvPr/>
          </p:nvSpPr>
          <p:spPr bwMode="auto">
            <a:xfrm>
              <a:off x="5580063" y="2700338"/>
              <a:ext cx="1260475" cy="1587"/>
            </a:xfrm>
            <a:prstGeom prst="line">
              <a:avLst/>
            </a:prstGeom>
            <a:noFill/>
            <a:ln w="2556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220" name="Line 34"/>
          <p:cNvSpPr>
            <a:spLocks noChangeShapeType="1"/>
          </p:cNvSpPr>
          <p:nvPr/>
        </p:nvSpPr>
        <p:spPr bwMode="auto">
          <a:xfrm flipH="1">
            <a:off x="4408488" y="774700"/>
            <a:ext cx="7937" cy="2166938"/>
          </a:xfrm>
          <a:prstGeom prst="line">
            <a:avLst/>
          </a:prstGeom>
          <a:noFill/>
          <a:ln w="25560">
            <a:solidFill>
              <a:srgbClr val="0033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221" name="AutoShape 10"/>
          <p:cNvSpPr>
            <a:spLocks noChangeArrowheads="1"/>
          </p:cNvSpPr>
          <p:nvPr/>
        </p:nvSpPr>
        <p:spPr bwMode="auto">
          <a:xfrm>
            <a:off x="3524250" y="409575"/>
            <a:ext cx="1768475" cy="365125"/>
          </a:xfrm>
          <a:prstGeom prst="flowChartProcess">
            <a:avLst/>
          </a:prstGeom>
          <a:solidFill>
            <a:srgbClr val="002060"/>
          </a:solidFill>
          <a:ln w="9360">
            <a:solidFill>
              <a:srgbClr val="003399"/>
            </a:solidFill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1000" b="1">
                <a:solidFill>
                  <a:srgbClr val="FFFFFF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Managing Director </a:t>
            </a:r>
          </a:p>
          <a:p>
            <a:pPr algn="ctr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1000" b="1">
                <a:solidFill>
                  <a:srgbClr val="FFFFFF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Richard Daver</a:t>
            </a:r>
          </a:p>
        </p:txBody>
      </p:sp>
      <p:sp>
        <p:nvSpPr>
          <p:cNvPr id="9222" name="AutoShape 10"/>
          <p:cNvSpPr>
            <a:spLocks noChangeArrowheads="1"/>
          </p:cNvSpPr>
          <p:nvPr/>
        </p:nvSpPr>
        <p:spPr bwMode="auto">
          <a:xfrm>
            <a:off x="3498850" y="981075"/>
            <a:ext cx="1798638" cy="503238"/>
          </a:xfrm>
          <a:prstGeom prst="flowChartProcess">
            <a:avLst/>
          </a:prstGeom>
          <a:solidFill>
            <a:srgbClr val="002060"/>
          </a:solidFill>
          <a:ln w="9360">
            <a:solidFill>
              <a:srgbClr val="003399"/>
            </a:solidFill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1000" b="1">
                <a:solidFill>
                  <a:srgbClr val="FFFFFF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Senior Property Manager/Team Leader</a:t>
            </a:r>
          </a:p>
          <a:p>
            <a:pPr algn="ctr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1000" b="1">
                <a:solidFill>
                  <a:srgbClr val="FFFFFF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Harry Fenner</a:t>
            </a:r>
          </a:p>
        </p:txBody>
      </p:sp>
      <p:sp>
        <p:nvSpPr>
          <p:cNvPr id="9223" name="AutoShape 10"/>
          <p:cNvSpPr>
            <a:spLocks noChangeArrowheads="1"/>
          </p:cNvSpPr>
          <p:nvPr/>
        </p:nvSpPr>
        <p:spPr bwMode="auto">
          <a:xfrm>
            <a:off x="3525838" y="2259013"/>
            <a:ext cx="1797050" cy="365125"/>
          </a:xfrm>
          <a:prstGeom prst="flowChartProcess">
            <a:avLst/>
          </a:prstGeom>
          <a:solidFill>
            <a:srgbClr val="002060"/>
          </a:solidFill>
          <a:ln w="9360">
            <a:solidFill>
              <a:srgbClr val="003399"/>
            </a:solidFill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1000" b="1">
                <a:solidFill>
                  <a:srgbClr val="FFFFFF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Mike Keam </a:t>
            </a:r>
          </a:p>
          <a:p>
            <a:pPr algn="ctr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1000" b="1">
                <a:solidFill>
                  <a:srgbClr val="FFFFFF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Development Manager</a:t>
            </a:r>
          </a:p>
          <a:p>
            <a:pPr algn="ctr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1000" b="1">
              <a:solidFill>
                <a:srgbClr val="FFFFFF"/>
              </a:solidFill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224" name="AutoShape 10"/>
          <p:cNvSpPr>
            <a:spLocks noChangeArrowheads="1"/>
          </p:cNvSpPr>
          <p:nvPr/>
        </p:nvSpPr>
        <p:spPr bwMode="auto">
          <a:xfrm>
            <a:off x="3524250" y="1662113"/>
            <a:ext cx="1797050" cy="365125"/>
          </a:xfrm>
          <a:prstGeom prst="flowChartProcess">
            <a:avLst/>
          </a:prstGeom>
          <a:solidFill>
            <a:srgbClr val="002060"/>
          </a:solidFill>
          <a:ln w="9360">
            <a:solidFill>
              <a:srgbClr val="003399"/>
            </a:solidFill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1000" b="1">
                <a:solidFill>
                  <a:srgbClr val="FFFFFF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Assistant Property Manager </a:t>
            </a:r>
          </a:p>
          <a:p>
            <a:pPr algn="ctr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1000" b="1">
                <a:solidFill>
                  <a:srgbClr val="FFFFFF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Hayley  Law </a:t>
            </a:r>
          </a:p>
          <a:p>
            <a:pPr algn="ctr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1000" b="1">
              <a:solidFill>
                <a:srgbClr val="FFFFFF"/>
              </a:solidFill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225" name="AutoShape 27"/>
          <p:cNvSpPr>
            <a:spLocks noChangeArrowheads="1"/>
          </p:cNvSpPr>
          <p:nvPr/>
        </p:nvSpPr>
        <p:spPr bwMode="auto">
          <a:xfrm>
            <a:off x="1941513" y="3246438"/>
            <a:ext cx="1595437" cy="363537"/>
          </a:xfrm>
          <a:prstGeom prst="flowChartProcess">
            <a:avLst/>
          </a:prstGeom>
          <a:solidFill>
            <a:srgbClr val="002060"/>
          </a:solidFill>
          <a:ln w="9360">
            <a:solidFill>
              <a:srgbClr val="003399"/>
            </a:solidFill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1000" b="1">
                <a:solidFill>
                  <a:srgbClr val="FFFFFF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Shift Leader</a:t>
            </a:r>
          </a:p>
          <a:p>
            <a:pPr algn="ctr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1000" b="1">
                <a:solidFill>
                  <a:srgbClr val="FFFFFF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Ulia Pitaru</a:t>
            </a:r>
          </a:p>
        </p:txBody>
      </p:sp>
      <p:sp>
        <p:nvSpPr>
          <p:cNvPr id="9226" name="Line 36"/>
          <p:cNvSpPr>
            <a:spLocks noChangeShapeType="1"/>
          </p:cNvSpPr>
          <p:nvPr/>
        </p:nvSpPr>
        <p:spPr bwMode="auto">
          <a:xfrm flipH="1">
            <a:off x="684213" y="2962275"/>
            <a:ext cx="0" cy="2833688"/>
          </a:xfrm>
          <a:prstGeom prst="line">
            <a:avLst/>
          </a:prstGeom>
          <a:noFill/>
          <a:ln w="25560">
            <a:solidFill>
              <a:srgbClr val="0033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227" name="Line 33"/>
          <p:cNvSpPr>
            <a:spLocks noChangeShapeType="1"/>
          </p:cNvSpPr>
          <p:nvPr/>
        </p:nvSpPr>
        <p:spPr bwMode="auto">
          <a:xfrm flipV="1">
            <a:off x="684213" y="2968625"/>
            <a:ext cx="1257300" cy="0"/>
          </a:xfrm>
          <a:prstGeom prst="line">
            <a:avLst/>
          </a:prstGeom>
          <a:noFill/>
          <a:ln w="25560">
            <a:solidFill>
              <a:srgbClr val="0033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228" name="Line 39"/>
          <p:cNvSpPr>
            <a:spLocks noChangeShapeType="1"/>
          </p:cNvSpPr>
          <p:nvPr/>
        </p:nvSpPr>
        <p:spPr bwMode="auto">
          <a:xfrm>
            <a:off x="2052638" y="6091238"/>
            <a:ext cx="0" cy="165100"/>
          </a:xfrm>
          <a:prstGeom prst="line">
            <a:avLst/>
          </a:prstGeom>
          <a:noFill/>
          <a:ln w="25560">
            <a:solidFill>
              <a:srgbClr val="0033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229" name="Line 3"/>
          <p:cNvSpPr>
            <a:spLocks noChangeShapeType="1"/>
          </p:cNvSpPr>
          <p:nvPr/>
        </p:nvSpPr>
        <p:spPr bwMode="auto">
          <a:xfrm flipH="1">
            <a:off x="2714625" y="3570288"/>
            <a:ext cx="0" cy="231775"/>
          </a:xfrm>
          <a:prstGeom prst="line">
            <a:avLst/>
          </a:prstGeom>
          <a:noFill/>
          <a:ln w="25200">
            <a:solidFill>
              <a:srgbClr val="0033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pic>
        <p:nvPicPr>
          <p:cNvPr id="923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9925" y="115888"/>
            <a:ext cx="1822450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777875"/>
          </a:xfrm>
        </p:spPr>
        <p:txBody>
          <a:bodyPr/>
          <a:lstStyle/>
          <a:p>
            <a:r>
              <a:rPr lang="en-GB" altLang="en-US" b="1" smtClean="0">
                <a:latin typeface="Andalus" pitchFamily="18" charset="-78"/>
                <a:cs typeface="Andalus" pitchFamily="18" charset="-78"/>
              </a:rPr>
              <a:t>Major Redecorations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975"/>
            <a:ext cx="8435975" cy="561657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GB" sz="2800" b="1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defRPr/>
            </a:pPr>
            <a:r>
              <a:rPr lang="en-GB" sz="2800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Lanson</a:t>
            </a:r>
            <a:r>
              <a:rPr lang="en-GB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       Complete  - Carpets to be replaced            </a:t>
            </a:r>
            <a:endParaRPr lang="en-GB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defRPr/>
            </a:pPr>
            <a:r>
              <a:rPr lang="en-GB" sz="2800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Burnelli</a:t>
            </a:r>
            <a:r>
              <a:rPr lang="en-GB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      Complete</a:t>
            </a:r>
          </a:p>
          <a:p>
            <a:pPr>
              <a:defRPr/>
            </a:pPr>
            <a:r>
              <a:rPr lang="en-GB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Hawker       Painting and Carpets to take place 2016</a:t>
            </a:r>
            <a:endParaRPr lang="en-GB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defRPr/>
            </a:pPr>
            <a:r>
              <a:rPr lang="en-GB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Howard       Complete ( </a:t>
            </a:r>
            <a:r>
              <a:rPr lang="en-GB" sz="2800" dirty="0">
                <a:latin typeface="Andalus" panose="02020603050405020304" pitchFamily="18" charset="-78"/>
                <a:cs typeface="Andalus" panose="02020603050405020304" pitchFamily="18" charset="-78"/>
              </a:rPr>
              <a:t>b</a:t>
            </a:r>
            <a:r>
              <a:rPr lang="en-GB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ar external tiles)</a:t>
            </a:r>
          </a:p>
          <a:p>
            <a:pPr>
              <a:defRPr/>
            </a:pPr>
            <a:r>
              <a:rPr lang="en-GB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Warwick	   Complete</a:t>
            </a:r>
          </a:p>
          <a:p>
            <a:pPr>
              <a:defRPr/>
            </a:pPr>
            <a:r>
              <a:rPr lang="en-GB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Oswald        Complete</a:t>
            </a:r>
          </a:p>
          <a:p>
            <a:pPr>
              <a:defRPr/>
            </a:pPr>
            <a:r>
              <a:rPr lang="en-GB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Eustace        Complete</a:t>
            </a:r>
          </a:p>
          <a:p>
            <a:pPr>
              <a:defRPr/>
            </a:pPr>
            <a:r>
              <a:rPr lang="en-GB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Centurion    Complete</a:t>
            </a:r>
          </a:p>
          <a:p>
            <a:pPr>
              <a:defRPr/>
            </a:pPr>
            <a:r>
              <a:rPr lang="en-GB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Horace         Painting and Carpets to take place 2017</a:t>
            </a:r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388" y="115888"/>
            <a:ext cx="1822450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5076825" y="274638"/>
            <a:ext cx="3609975" cy="2001837"/>
          </a:xfrm>
        </p:spPr>
        <p:txBody>
          <a:bodyPr/>
          <a:lstStyle/>
          <a:p>
            <a:r>
              <a:rPr lang="en-GB" altLang="en-US" b="1" smtClean="0">
                <a:latin typeface="Andalus" pitchFamily="18" charset="-78"/>
                <a:cs typeface="Andalus" pitchFamily="18" charset="-78"/>
              </a:rPr>
              <a:t>Security Doors Project 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-684584" y="28228"/>
          <a:ext cx="6624736" cy="455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3851920" y="3284984"/>
          <a:ext cx="5184576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269" name="TextBox 1"/>
          <p:cNvSpPr txBox="1">
            <a:spLocks noChangeArrowheads="1"/>
          </p:cNvSpPr>
          <p:nvPr/>
        </p:nvSpPr>
        <p:spPr bwMode="auto">
          <a:xfrm>
            <a:off x="539750" y="4941888"/>
            <a:ext cx="28082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en-US" sz="2800" b="1">
                <a:latin typeface="Andalus" pitchFamily="18" charset="-78"/>
                <a:cs typeface="Andalus" pitchFamily="18" charset="-78"/>
              </a:rPr>
              <a:t>The Ballot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79388" y="79375"/>
            <a:ext cx="8518525" cy="1143000"/>
          </a:xfrm>
        </p:spPr>
        <p:txBody>
          <a:bodyPr/>
          <a:lstStyle/>
          <a:p>
            <a:r>
              <a:rPr lang="en-GB" altLang="en-US" b="1" smtClean="0">
                <a:latin typeface="Andalus" pitchFamily="18" charset="-78"/>
                <a:cs typeface="Andalus" pitchFamily="18" charset="-78"/>
              </a:rPr>
              <a:t>Security </a:t>
            </a:r>
            <a:r>
              <a:rPr lang="en-GB" altLang="en-US" sz="4800" b="1" smtClean="0">
                <a:latin typeface="Andalus" pitchFamily="18" charset="-78"/>
                <a:cs typeface="Andalus" pitchFamily="18" charset="-78"/>
              </a:rPr>
              <a:t>Doors</a:t>
            </a:r>
            <a:r>
              <a:rPr lang="en-GB" altLang="en-US" b="1" smtClean="0">
                <a:latin typeface="Andalus" pitchFamily="18" charset="-78"/>
                <a:cs typeface="Andalus" pitchFamily="18" charset="-78"/>
              </a:rPr>
              <a:t> Project 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250825" y="1341438"/>
            <a:ext cx="5041900" cy="5516562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en-GB" altLang="en-US" sz="2000" b="1" smtClean="0">
              <a:latin typeface="Andalus" pitchFamily="18" charset="-78"/>
              <a:cs typeface="Andalus" pitchFamily="18" charset="-78"/>
            </a:endParaRPr>
          </a:p>
          <a:p>
            <a:pPr marL="0" indent="0">
              <a:buFont typeface="Arial" charset="0"/>
              <a:buNone/>
            </a:pPr>
            <a:endParaRPr lang="en-GB" altLang="en-US" b="1" i="1" u="sng" smtClean="0">
              <a:latin typeface="Andalus" pitchFamily="18" charset="-78"/>
              <a:cs typeface="Andalus" pitchFamily="18" charset="-78"/>
            </a:endParaRPr>
          </a:p>
          <a:p>
            <a:pPr marL="0" indent="0">
              <a:buFont typeface="Arial" charset="0"/>
              <a:buNone/>
            </a:pPr>
            <a:endParaRPr lang="en-GB" altLang="en-US" b="1" i="1" u="sng" smtClean="0">
              <a:latin typeface="Andalus" pitchFamily="18" charset="-78"/>
              <a:cs typeface="Andalus" pitchFamily="18" charset="-78"/>
            </a:endParaRPr>
          </a:p>
          <a:p>
            <a:pPr marL="0" indent="0">
              <a:buFont typeface="Arial" charset="0"/>
              <a:buNone/>
            </a:pPr>
            <a:endParaRPr lang="en-GB" altLang="en-US" b="1" i="1" u="sng" smtClean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2292" name="Picture 4" descr="C:\Users\harryf\AppData\Local\Microsoft\Windows\Temporary Internet Files\Content.Outlook\D2Y7PQ9Z\20150727_1137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981075"/>
            <a:ext cx="4246562" cy="566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8888"/>
          </a:xfrm>
        </p:spPr>
        <p:txBody>
          <a:bodyPr/>
          <a:lstStyle/>
          <a:p>
            <a:pPr>
              <a:defRPr/>
            </a:pPr>
            <a:r>
              <a:rPr lang="en-GB" altLang="en-US" dirty="0" smtClean="0">
                <a:latin typeface="Andalus" pitchFamily="18" charset="-78"/>
                <a:cs typeface="Andalus" pitchFamily="18" charset="-78"/>
              </a:rPr>
              <a:t>Redundant equipment</a:t>
            </a:r>
          </a:p>
          <a:p>
            <a:pPr>
              <a:defRPr/>
            </a:pPr>
            <a:r>
              <a:rPr lang="en-GB" altLang="en-US" dirty="0" smtClean="0">
                <a:latin typeface="Andalus" pitchFamily="18" charset="-78"/>
                <a:cs typeface="Andalus" pitchFamily="18" charset="-78"/>
              </a:rPr>
              <a:t>Risk of failure</a:t>
            </a:r>
          </a:p>
          <a:p>
            <a:pPr>
              <a:defRPr/>
            </a:pPr>
            <a:r>
              <a:rPr lang="en-GB" altLang="en-US" dirty="0" smtClean="0">
                <a:latin typeface="Andalus" pitchFamily="18" charset="-78"/>
                <a:cs typeface="Andalus" pitchFamily="18" charset="-78"/>
              </a:rPr>
              <a:t>Theft and break ins</a:t>
            </a:r>
          </a:p>
          <a:p>
            <a:pPr>
              <a:defRPr/>
            </a:pPr>
            <a:r>
              <a:rPr lang="en-GB" altLang="en-US" dirty="0" smtClean="0">
                <a:latin typeface="Andalus" pitchFamily="18" charset="-78"/>
                <a:cs typeface="Andalus" pitchFamily="18" charset="-78"/>
              </a:rPr>
              <a:t>Future proofing the system</a:t>
            </a:r>
          </a:p>
          <a:p>
            <a:pPr marL="0" indent="0">
              <a:buFont typeface="Arial" charset="0"/>
              <a:buNone/>
              <a:defRPr/>
            </a:pPr>
            <a:endParaRPr lang="en-GB" alt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defRPr/>
            </a:pPr>
            <a:r>
              <a:rPr lang="en-GB" altLang="en-US" dirty="0" smtClean="0">
                <a:latin typeface="Andalus" pitchFamily="18" charset="-78"/>
                <a:cs typeface="Andalus" pitchFamily="18" charset="-78"/>
              </a:rPr>
              <a:t>Current finances doesn’t allow for works to proceed without additional funding</a:t>
            </a:r>
          </a:p>
        </p:txBody>
      </p:sp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altLang="en-US" b="1" smtClean="0">
                <a:latin typeface="Andalus" pitchFamily="18" charset="-78"/>
                <a:cs typeface="Andalus" pitchFamily="18" charset="-78"/>
              </a:rPr>
              <a:t>Considerations</a:t>
            </a:r>
          </a:p>
        </p:txBody>
      </p:sp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115888"/>
            <a:ext cx="1822450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smtClean="0">
                <a:latin typeface="Andalus" pitchFamily="18" charset="-78"/>
                <a:cs typeface="Andalus" pitchFamily="18" charset="-78"/>
              </a:rPr>
              <a:t>Options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5329237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b="1" u="sng" smtClean="0">
                <a:latin typeface="Andalus" pitchFamily="18" charset="-78"/>
                <a:cs typeface="Andalus" pitchFamily="18" charset="-78"/>
              </a:rPr>
              <a:t>Option 1.</a:t>
            </a:r>
          </a:p>
          <a:p>
            <a:pPr marL="0" indent="0">
              <a:buFont typeface="Arial" charset="0"/>
              <a:buNone/>
            </a:pPr>
            <a:r>
              <a:rPr lang="en-GB" altLang="en-US" smtClean="0">
                <a:latin typeface="Andalus" pitchFamily="18" charset="-78"/>
                <a:cs typeface="Andalus" pitchFamily="18" charset="-78"/>
              </a:rPr>
              <a:t>Change all security doors now and upgrade access control &amp; Intercom system at a later date.</a:t>
            </a:r>
          </a:p>
          <a:p>
            <a:pPr marL="0" indent="0">
              <a:buFont typeface="Arial" charset="0"/>
              <a:buNone/>
            </a:pPr>
            <a:r>
              <a:rPr lang="en-GB" altLang="en-US" b="1" u="sng" smtClean="0">
                <a:latin typeface="Andalus" pitchFamily="18" charset="-78"/>
                <a:cs typeface="Andalus" pitchFamily="18" charset="-78"/>
              </a:rPr>
              <a:t>Option 2.</a:t>
            </a:r>
          </a:p>
          <a:p>
            <a:pPr marL="0" indent="0">
              <a:buFont typeface="Arial" charset="0"/>
              <a:buNone/>
            </a:pPr>
            <a:r>
              <a:rPr lang="en-GB" altLang="en-US" smtClean="0">
                <a:latin typeface="Andalus" pitchFamily="18" charset="-78"/>
                <a:cs typeface="Andalus" pitchFamily="18" charset="-78"/>
              </a:rPr>
              <a:t>Change all security doors and upgrade Access control  &amp; Intercom system at the same time.</a:t>
            </a:r>
          </a:p>
          <a:p>
            <a:pPr marL="0" indent="0">
              <a:buFont typeface="Arial" charset="0"/>
              <a:buNone/>
            </a:pPr>
            <a:r>
              <a:rPr lang="en-GB" altLang="en-US" u="sng" smtClean="0">
                <a:latin typeface="Andalus" pitchFamily="18" charset="-78"/>
                <a:cs typeface="Andalus" pitchFamily="18" charset="-78"/>
              </a:rPr>
              <a:t>Option 3 </a:t>
            </a:r>
          </a:p>
          <a:p>
            <a:pPr marL="0" indent="0">
              <a:buFont typeface="Arial" charset="0"/>
              <a:buNone/>
            </a:pPr>
            <a:r>
              <a:rPr lang="en-GB" altLang="en-US" smtClean="0">
                <a:latin typeface="Andalus" pitchFamily="18" charset="-78"/>
                <a:cs typeface="Andalus" pitchFamily="18" charset="-78"/>
              </a:rPr>
              <a:t>Change all security doors and upgrade Access control  now, but recycle Intercom system and utilise parts in order so cost can be controlled. </a:t>
            </a:r>
          </a:p>
        </p:txBody>
      </p:sp>
      <p:pic>
        <p:nvPicPr>
          <p:cNvPr id="1434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115888"/>
            <a:ext cx="1822450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smtClean="0">
                <a:latin typeface="Andalus" pitchFamily="18" charset="-78"/>
                <a:cs typeface="Andalus" pitchFamily="18" charset="-78"/>
              </a:rPr>
              <a:t>Summary 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611188" y="1341438"/>
            <a:ext cx="8229600" cy="5183187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b="1" u="sng" smtClean="0">
                <a:latin typeface="Andalus" pitchFamily="18" charset="-78"/>
                <a:cs typeface="Andalus" pitchFamily="18" charset="-78"/>
              </a:rPr>
              <a:t>  Security Doors                    Support Equipment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68313" y="2205038"/>
          <a:ext cx="8351838" cy="4392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0837"/>
                <a:gridCol w="859046"/>
                <a:gridCol w="3098702"/>
                <a:gridCol w="1298797"/>
                <a:gridCol w="872680"/>
                <a:gridCol w="831776"/>
              </a:tblGrid>
              <a:tr h="399328"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u="sng" strike="noStrike" dirty="0">
                          <a:effectLst/>
                        </a:rPr>
                        <a:t>Total </a:t>
                      </a:r>
                      <a:r>
                        <a:rPr lang="en-GB" sz="1100" b="1" u="sng" strike="noStrike" dirty="0" err="1" smtClean="0">
                          <a:effectLst/>
                        </a:rPr>
                        <a:t>incl</a:t>
                      </a:r>
                      <a:r>
                        <a:rPr lang="en-GB" sz="1100" b="1" u="sng" strike="noStrike" dirty="0" smtClean="0">
                          <a:effectLst/>
                        </a:rPr>
                        <a:t> VAT</a:t>
                      </a:r>
                      <a:endParaRPr lang="en-GB" sz="1100" b="1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</a:tr>
              <a:tr h="399328"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</a:tr>
              <a:tr h="39932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ASSA ABLOY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204,342.40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Couldn’t offer piano hinge spec or ballistic glass. 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ENSPIRE SECURITY 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522,325.20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sng" strike="noStrike">
                          <a:effectLst/>
                        </a:rPr>
                        <a:t>726,667.60</a:t>
                      </a:r>
                      <a:endParaRPr lang="en-GB" sz="1100" b="1" i="0" u="sng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</a:tr>
              <a:tr h="399328"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sng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</a:tr>
              <a:tr h="39932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BRADBURY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311,217.20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K.I.D.D SECURITY 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438,219.00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sng" strike="noStrike">
                          <a:effectLst/>
                        </a:rPr>
                        <a:t>749,436.20</a:t>
                      </a:r>
                      <a:endParaRPr lang="en-GB" sz="1100" b="1" i="0" u="sng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</a:tr>
              <a:tr h="399328"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sng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</a:tr>
              <a:tr h="39932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SUNRAY DOORS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376,400.00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Couldn’t offer PASS24 only SR1/2 or 3 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UNABLE TO QUOTE 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sng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</a:tr>
              <a:tr h="399328"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sng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</a:tr>
              <a:tr h="39932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ABSOLUTE SHUTTERS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288,300.60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UNABLE TO QUOTE 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sng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</a:tr>
              <a:tr h="399328"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</a:tr>
              <a:tr h="39932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CORNERSTONE 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£270,764.40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CORNERSTONE 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440,321.20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sng" strike="noStrike" dirty="0">
                          <a:effectLst/>
                        </a:rPr>
                        <a:t>711,085.60</a:t>
                      </a:r>
                      <a:endParaRPr lang="en-GB" sz="1100" b="1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/>
                </a:tc>
              </a:tr>
            </a:tbl>
          </a:graphicData>
        </a:graphic>
      </p:graphicFrame>
      <p:pic>
        <p:nvPicPr>
          <p:cNvPr id="1545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115888"/>
            <a:ext cx="1822450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Cost Breakdown 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mtClean="0"/>
              <a:t>Access Control                        £313,225.60</a:t>
            </a:r>
          </a:p>
          <a:p>
            <a:r>
              <a:rPr lang="en-GB" altLang="en-US" smtClean="0"/>
              <a:t>Fobs                                          £42,840.00</a:t>
            </a:r>
          </a:p>
          <a:p>
            <a:r>
              <a:rPr lang="en-GB" altLang="en-US" smtClean="0"/>
              <a:t>Intercom Recycling                 £18,280.00</a:t>
            </a:r>
          </a:p>
          <a:p>
            <a:r>
              <a:rPr lang="en-GB" altLang="en-US" smtClean="0"/>
              <a:t>Monitoring System                 £22,442.00</a:t>
            </a:r>
          </a:p>
          <a:p>
            <a:r>
              <a:rPr lang="en-GB" altLang="en-US" smtClean="0"/>
              <a:t>Fibre Backbone                       £43,533.60</a:t>
            </a:r>
          </a:p>
          <a:p>
            <a:r>
              <a:rPr lang="en-GB" altLang="en-US" smtClean="0"/>
              <a:t>Security doors                         £270,764.40</a:t>
            </a:r>
          </a:p>
          <a:p>
            <a:r>
              <a:rPr lang="en-GB" altLang="en-US" sz="3600" u="sng" smtClean="0"/>
              <a:t>Total incl VAT                      £711,085.60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407988" y="3573463"/>
            <a:ext cx="8485187" cy="3284537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sz="2400" b="1" smtClean="0">
                <a:latin typeface="Andalus" pitchFamily="18" charset="-78"/>
                <a:cs typeface="Andalus" pitchFamily="18" charset="-78"/>
              </a:rPr>
              <a:t>Brief Scope of Works</a:t>
            </a:r>
          </a:p>
          <a:p>
            <a:pPr marL="0" indent="0">
              <a:buFont typeface="Arial" charset="0"/>
              <a:buNone/>
            </a:pPr>
            <a:r>
              <a:rPr lang="en-GB" altLang="en-US" sz="2400" smtClean="0">
                <a:latin typeface="Andalus" pitchFamily="18" charset="-78"/>
                <a:cs typeface="Andalus" pitchFamily="18" charset="-78"/>
              </a:rPr>
              <a:t>(Lighting, pathways, soak away systems, re-lining) </a:t>
            </a:r>
          </a:p>
          <a:p>
            <a:pPr marL="0" indent="0">
              <a:buFont typeface="Arial" charset="0"/>
              <a:buNone/>
            </a:pPr>
            <a:r>
              <a:rPr lang="en-GB" altLang="en-US" sz="2400" smtClean="0">
                <a:latin typeface="Andalus" pitchFamily="18" charset="-78"/>
                <a:cs typeface="Andalus" pitchFamily="18" charset="-78"/>
              </a:rPr>
              <a:t>Preparation to date (Consultants have been instructed on tendering process) prices received to date: 752,886.00, 886,300.00 &amp; 794,313.70 incl VAT </a:t>
            </a:r>
          </a:p>
          <a:p>
            <a:pPr marL="0" indent="0">
              <a:buFont typeface="Arial" charset="0"/>
              <a:buNone/>
            </a:pPr>
            <a:r>
              <a:rPr lang="en-GB" altLang="en-US" sz="2400" smtClean="0">
                <a:latin typeface="Andalus" pitchFamily="18" charset="-78"/>
                <a:cs typeface="Andalus" pitchFamily="18" charset="-78"/>
              </a:rPr>
              <a:t>S20 process</a:t>
            </a:r>
          </a:p>
          <a:p>
            <a:pPr marL="0" indent="0">
              <a:buFont typeface="Arial" charset="0"/>
              <a:buNone/>
            </a:pPr>
            <a:r>
              <a:rPr lang="en-GB" altLang="en-US" sz="2400" smtClean="0">
                <a:latin typeface="Andalus" pitchFamily="18" charset="-78"/>
                <a:cs typeface="Andalus" pitchFamily="18" charset="-78"/>
              </a:rPr>
              <a:t>Schedule/scope of works to be received. (winter months) (balcony lifts) ( 4 phased approach, 3 weeks per area) </a:t>
            </a:r>
          </a:p>
          <a:p>
            <a:pPr marL="0" indent="0">
              <a:buFont typeface="Arial" charset="0"/>
              <a:buNone/>
            </a:pPr>
            <a:endParaRPr lang="en-GB" altLang="en-US" sz="2400" smtClean="0">
              <a:latin typeface="Andalus" pitchFamily="18" charset="-78"/>
              <a:cs typeface="Andalus" pitchFamily="18" charset="-78"/>
            </a:endParaRPr>
          </a:p>
          <a:p>
            <a:pPr marL="0" indent="0">
              <a:buFont typeface="Arial" charset="0"/>
              <a:buNone/>
            </a:pPr>
            <a:endParaRPr lang="en-GB" altLang="en-US" sz="2400" smtClean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7411" name="TextBox 1"/>
          <p:cNvSpPr txBox="1">
            <a:spLocks noChangeArrowheads="1"/>
          </p:cNvSpPr>
          <p:nvPr/>
        </p:nvSpPr>
        <p:spPr bwMode="auto">
          <a:xfrm>
            <a:off x="1020763" y="476250"/>
            <a:ext cx="734536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altLang="en-US" sz="4400" b="1">
                <a:latin typeface="Andalus" pitchFamily="18" charset="-78"/>
                <a:cs typeface="Andalus" pitchFamily="18" charset="-78"/>
              </a:rPr>
              <a:t>Water Features Project </a:t>
            </a:r>
          </a:p>
        </p:txBody>
      </p:sp>
      <p:pic>
        <p:nvPicPr>
          <p:cNvPr id="17412" name="Picture 5" descr="C:\Users\harryf\AppData\Local\Microsoft\Windows\Temporary Internet Files\Content.Outlook\QBV3M44M\P10100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217613"/>
            <a:ext cx="2808288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1217613"/>
            <a:ext cx="2663825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61088" y="1217613"/>
            <a:ext cx="2530475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777875"/>
          </a:xfrm>
        </p:spPr>
        <p:txBody>
          <a:bodyPr/>
          <a:lstStyle/>
          <a:p>
            <a:r>
              <a:rPr lang="en-GB" altLang="en-US" b="1" smtClean="0">
                <a:latin typeface="Andalus" pitchFamily="18" charset="-78"/>
                <a:cs typeface="Andalus" pitchFamily="18" charset="-78"/>
              </a:rPr>
              <a:t>LED Lighting 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196975"/>
            <a:ext cx="8435975" cy="5616575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sz="2800" b="1" smtClean="0">
                <a:latin typeface="Andalus" pitchFamily="18" charset="-78"/>
                <a:cs typeface="Andalus" pitchFamily="18" charset="-78"/>
              </a:rPr>
              <a:t>Area Reviewed – Carp Park CP1/CP2   </a:t>
            </a:r>
          </a:p>
          <a:p>
            <a:pPr marL="0" indent="0">
              <a:buFont typeface="Arial" charset="0"/>
              <a:buNone/>
            </a:pPr>
            <a:r>
              <a:rPr lang="en-GB" altLang="en-US" sz="2800" b="1" smtClean="0">
                <a:latin typeface="Andalus" pitchFamily="18" charset="-78"/>
                <a:cs typeface="Andalus" pitchFamily="18" charset="-78"/>
              </a:rPr>
              <a:t>                          - All buildings</a:t>
            </a:r>
          </a:p>
          <a:p>
            <a:pPr marL="0" indent="0">
              <a:buFont typeface="Arial" charset="0"/>
              <a:buNone/>
            </a:pPr>
            <a:endParaRPr lang="en-GB" altLang="en-US" sz="2800" b="1" smtClean="0">
              <a:latin typeface="Andalus" pitchFamily="18" charset="-78"/>
              <a:cs typeface="Andalus" pitchFamily="18" charset="-78"/>
            </a:endParaRPr>
          </a:p>
          <a:p>
            <a:pPr marL="0" indent="0">
              <a:buFont typeface="Arial" charset="0"/>
              <a:buNone/>
            </a:pPr>
            <a:r>
              <a:rPr lang="en-GB" altLang="en-US" sz="2800" b="1" smtClean="0">
                <a:latin typeface="Andalus" pitchFamily="18" charset="-78"/>
                <a:cs typeface="Andalus" pitchFamily="18" charset="-78"/>
              </a:rPr>
              <a:t>Car Park cost £109,525.00 incl VAT </a:t>
            </a:r>
          </a:p>
          <a:p>
            <a:pPr marL="0" indent="0">
              <a:buFont typeface="Arial" charset="0"/>
              <a:buNone/>
            </a:pPr>
            <a:r>
              <a:rPr lang="en-GB" altLang="en-US" sz="2800" b="1" smtClean="0">
                <a:latin typeface="Andalus" pitchFamily="18" charset="-78"/>
                <a:cs typeface="Andalus" pitchFamily="18" charset="-78"/>
              </a:rPr>
              <a:t>£87,950 to be covered by Berkeley </a:t>
            </a:r>
          </a:p>
          <a:p>
            <a:pPr marL="0" indent="0">
              <a:buFont typeface="Arial" charset="0"/>
              <a:buNone/>
            </a:pPr>
            <a:r>
              <a:rPr lang="en-GB" altLang="en-US" sz="2800" b="1" smtClean="0">
                <a:latin typeface="Andalus" pitchFamily="18" charset="-78"/>
                <a:cs typeface="Andalus" pitchFamily="18" charset="-78"/>
              </a:rPr>
              <a:t>£21,575 to be covered by Car Park reserves</a:t>
            </a:r>
          </a:p>
          <a:p>
            <a:pPr marL="0" indent="0">
              <a:buFont typeface="Arial" charset="0"/>
              <a:buNone/>
            </a:pPr>
            <a:r>
              <a:rPr lang="en-GB" altLang="en-US" sz="2800" b="1" smtClean="0">
                <a:latin typeface="Andalus" pitchFamily="18" charset="-78"/>
                <a:cs typeface="Andalus" pitchFamily="18" charset="-78"/>
              </a:rPr>
              <a:t>Current consumption for the carpark per annum currently sits at circa £9,300 per month, new solution is estimated to reduce consumption to circa £2,600 per month. </a:t>
            </a:r>
          </a:p>
          <a:p>
            <a:pPr marL="0" indent="0">
              <a:buFont typeface="Arial" charset="0"/>
              <a:buNone/>
            </a:pPr>
            <a:r>
              <a:rPr lang="en-GB" altLang="en-US" sz="2800" b="1" smtClean="0">
                <a:latin typeface="Andalus" pitchFamily="18" charset="-78"/>
                <a:cs typeface="Andalus" pitchFamily="18" charset="-78"/>
              </a:rPr>
              <a:t>ROI – 13.8 months  </a:t>
            </a:r>
          </a:p>
        </p:txBody>
      </p:sp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115888"/>
            <a:ext cx="1822450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1143000"/>
          </a:xfrm>
        </p:spPr>
        <p:txBody>
          <a:bodyPr/>
          <a:lstStyle/>
          <a:p>
            <a:r>
              <a:rPr lang="en-GB" altLang="en-US" b="1" smtClean="0">
                <a:latin typeface="Andalus" pitchFamily="18" charset="-78"/>
                <a:cs typeface="Andalus" pitchFamily="18" charset="-78"/>
              </a:rPr>
              <a:t>LED Lighting </a:t>
            </a:r>
            <a:endParaRPr lang="en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675" y="1412875"/>
            <a:ext cx="8929688" cy="5257800"/>
          </a:xfrm>
        </p:spPr>
        <p:txBody>
          <a:bodyPr/>
          <a:lstStyle/>
          <a:p>
            <a:pPr>
              <a:defRPr/>
            </a:pPr>
            <a:r>
              <a:rPr lang="en-GB" u="sng" dirty="0" smtClean="0"/>
              <a:t>Buildings</a:t>
            </a:r>
          </a:p>
          <a:p>
            <a:pPr>
              <a:defRPr/>
            </a:pPr>
            <a:endParaRPr lang="en-GB" u="sng" dirty="0"/>
          </a:p>
          <a:p>
            <a:pPr>
              <a:defRPr/>
            </a:pPr>
            <a:endParaRPr lang="en-GB" u="sng" dirty="0" smtClean="0"/>
          </a:p>
          <a:p>
            <a:pPr>
              <a:defRPr/>
            </a:pPr>
            <a:endParaRPr lang="en-GB" u="sng" dirty="0"/>
          </a:p>
          <a:p>
            <a:pPr>
              <a:defRPr/>
            </a:pPr>
            <a:endParaRPr lang="en-GB" u="sng" dirty="0" smtClean="0"/>
          </a:p>
          <a:p>
            <a:pPr>
              <a:defRPr/>
            </a:pPr>
            <a:endParaRPr lang="en-GB" u="sng" dirty="0"/>
          </a:p>
          <a:p>
            <a:pPr>
              <a:defRPr/>
            </a:pPr>
            <a:endParaRPr lang="en-GB" u="sng" dirty="0" smtClean="0"/>
          </a:p>
          <a:p>
            <a:pPr marL="0" indent="0">
              <a:buFont typeface="Arial" charset="0"/>
              <a:buNone/>
              <a:defRPr/>
            </a:pPr>
            <a:endParaRPr lang="en-GB" u="sng" dirty="0" smtClean="0"/>
          </a:p>
          <a:p>
            <a:pPr marL="0" indent="0">
              <a:buFont typeface="Arial" charset="0"/>
              <a:buNone/>
              <a:defRPr/>
            </a:pPr>
            <a:endParaRPr lang="en-GB" u="sng" dirty="0"/>
          </a:p>
          <a:p>
            <a:pPr marL="0" indent="0">
              <a:buFont typeface="Arial" charset="0"/>
              <a:buNone/>
              <a:defRPr/>
            </a:pPr>
            <a:endParaRPr lang="en-GB" u="sng" dirty="0"/>
          </a:p>
        </p:txBody>
      </p:sp>
      <p:pic>
        <p:nvPicPr>
          <p:cNvPr id="19460" name="Picture 3" descr="F1 CBW SUMMARY ALLpdf  Adobe Read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2238" y="2133600"/>
            <a:ext cx="8928100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Pipelined projects for CBW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Sky Q installation </a:t>
            </a:r>
          </a:p>
          <a:p>
            <a:pPr>
              <a:defRPr/>
            </a:pPr>
            <a:r>
              <a:rPr lang="en-GB" dirty="0" smtClean="0"/>
              <a:t>Phone signal </a:t>
            </a:r>
          </a:p>
          <a:p>
            <a:pPr>
              <a:defRPr/>
            </a:pPr>
            <a:r>
              <a:rPr lang="en-GB" dirty="0" smtClean="0"/>
              <a:t>E communications/Billing and the benefits that come with it. </a:t>
            </a:r>
          </a:p>
          <a:p>
            <a:pPr marL="0" indent="0">
              <a:buFont typeface="Arial" charset="0"/>
              <a:buNone/>
              <a:defRPr/>
            </a:pPr>
            <a:endParaRPr lang="en-GB" dirty="0" smtClean="0"/>
          </a:p>
          <a:p>
            <a:pPr marL="0" indent="0">
              <a:buFont typeface="Arial" charset="0"/>
              <a:buNone/>
              <a:defRPr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1027112"/>
          </a:xfrm>
        </p:spPr>
        <p:txBody>
          <a:bodyPr/>
          <a:lstStyle/>
          <a:p>
            <a:r>
              <a:rPr lang="en-GB" altLang="en-US" b="1" smtClean="0">
                <a:latin typeface="Andalus" pitchFamily="18" charset="-78"/>
                <a:cs typeface="Andalus" pitchFamily="18" charset="-78"/>
              </a:rPr>
              <a:t>Financial Update </a:t>
            </a:r>
            <a:r>
              <a:rPr lang="en-GB" altLang="en-US" smtClean="0"/>
              <a:t>	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sz="half" idx="1"/>
          </p:nvPr>
        </p:nvSpPr>
        <p:spPr>
          <a:xfrm>
            <a:off x="107950" y="981075"/>
            <a:ext cx="8943975" cy="5688013"/>
          </a:xfrm>
        </p:spPr>
        <p:txBody>
          <a:bodyPr/>
          <a:lstStyle/>
          <a:p>
            <a:pPr lvl="1">
              <a:buFont typeface="Arial" charset="0"/>
              <a:buNone/>
            </a:pPr>
            <a:endParaRPr lang="en-GB" altLang="en-US" sz="2800" smtClean="0">
              <a:latin typeface="Andalus" pitchFamily="18" charset="-78"/>
              <a:cs typeface="Andalus" pitchFamily="18" charset="-78"/>
            </a:endParaRPr>
          </a:p>
          <a:p>
            <a:pPr lvl="1">
              <a:buFont typeface="Arial" charset="0"/>
              <a:buNone/>
            </a:pPr>
            <a:r>
              <a:rPr lang="en-GB" altLang="en-US" sz="2800" smtClean="0">
                <a:latin typeface="Andalus" pitchFamily="18" charset="-78"/>
                <a:cs typeface="Andalus" pitchFamily="18" charset="-78"/>
              </a:rPr>
              <a:t>2015: </a:t>
            </a:r>
          </a:p>
          <a:p>
            <a:pPr lvl="1">
              <a:buFont typeface="Arial" charset="0"/>
              <a:buNone/>
            </a:pPr>
            <a:r>
              <a:rPr lang="en-GB" altLang="en-US" sz="2800" smtClean="0">
                <a:latin typeface="Andalus" pitchFamily="18" charset="-78"/>
                <a:cs typeface="Andalus" pitchFamily="18" charset="-78"/>
              </a:rPr>
              <a:t>Circa 1% deficit in respect of Fairhold Artemis blocks</a:t>
            </a:r>
          </a:p>
          <a:p>
            <a:pPr lvl="1">
              <a:buFont typeface="Arial" charset="0"/>
              <a:buNone/>
            </a:pPr>
            <a:r>
              <a:rPr lang="en-GB" altLang="en-US" sz="2800" smtClean="0">
                <a:latin typeface="Andalus" pitchFamily="18" charset="-78"/>
                <a:cs typeface="Andalus" pitchFamily="18" charset="-78"/>
              </a:rPr>
              <a:t>Circa 3% Surplus in respect of Berkeley Homes</a:t>
            </a:r>
          </a:p>
          <a:p>
            <a:pPr lvl="1">
              <a:buFont typeface="Arial" charset="0"/>
              <a:buNone/>
            </a:pPr>
            <a:r>
              <a:rPr lang="en-GB" altLang="en-US" sz="2800" smtClean="0">
                <a:latin typeface="Andalus" pitchFamily="18" charset="-78"/>
                <a:cs typeface="Andalus" pitchFamily="18" charset="-78"/>
              </a:rPr>
              <a:t>Circa 5% Surplus in respect of the Estate </a:t>
            </a:r>
          </a:p>
          <a:p>
            <a:pPr lvl="1">
              <a:buFont typeface="Arial" charset="0"/>
              <a:buNone/>
            </a:pPr>
            <a:r>
              <a:rPr lang="en-GB" altLang="en-US" u="sng" smtClean="0">
                <a:latin typeface="Andalus" pitchFamily="18" charset="-78"/>
                <a:cs typeface="Andalus" pitchFamily="18" charset="-78"/>
              </a:rPr>
              <a:t>The above are subject to allocation review and final audit.   </a:t>
            </a:r>
          </a:p>
        </p:txBody>
      </p:sp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115888"/>
            <a:ext cx="1822450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b="1" smtClean="0">
                <a:latin typeface="Andalus" pitchFamily="18" charset="-78"/>
                <a:cs typeface="Andalus" pitchFamily="18" charset="-78"/>
              </a:rPr>
              <a:t>HOW IS 2016 LOOKING Financially SO FAR?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859713" cy="4525963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Contract reviews have been carried out and prices to be held for a second year, should their services be chosen again. </a:t>
            </a:r>
          </a:p>
          <a:p>
            <a:pPr>
              <a:defRPr/>
            </a:pPr>
            <a:r>
              <a:rPr lang="en-GB" dirty="0" smtClean="0"/>
              <a:t>Contract savings and service level increase in regards to TV Communication.</a:t>
            </a:r>
          </a:p>
          <a:p>
            <a:pPr marL="0" indent="0">
              <a:buFont typeface="Arial" charset="0"/>
              <a:buNone/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755650" y="2420938"/>
            <a:ext cx="8075613" cy="1233487"/>
          </a:xfrm>
        </p:spPr>
        <p:txBody>
          <a:bodyPr/>
          <a:lstStyle/>
          <a:p>
            <a:pPr algn="ctr"/>
            <a:r>
              <a:rPr lang="en-GB" altLang="en-US" sz="4000" smtClean="0">
                <a:latin typeface="Andalus" pitchFamily="18" charset="-78"/>
                <a:cs typeface="Andalus" pitchFamily="18" charset="-78"/>
              </a:rPr>
              <a:t>Our targets and visions for Chelsea Bridge Wharf 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115888"/>
            <a:ext cx="1822450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074025" cy="887413"/>
          </a:xfrm>
        </p:spPr>
        <p:txBody>
          <a:bodyPr/>
          <a:lstStyle/>
          <a:p>
            <a:pPr algn="ctr"/>
            <a:r>
              <a:rPr lang="en-GB" altLang="en-US" sz="3600" u="sng" smtClean="0"/>
              <a:t>Service Charge Increases Explained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07950" y="1773238"/>
          <a:ext cx="4176464" cy="47649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5348"/>
                <a:gridCol w="515348"/>
                <a:gridCol w="1095114"/>
                <a:gridCol w="515348"/>
                <a:gridCol w="515348"/>
                <a:gridCol w="1019958"/>
              </a:tblGrid>
              <a:tr h="442935"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u="sng" strike="noStrike" dirty="0" smtClean="0">
                          <a:effectLst/>
                        </a:rPr>
                        <a:t>Budgeted </a:t>
                      </a:r>
                      <a:r>
                        <a:rPr lang="en-GB" sz="1400" b="1" u="sng" strike="noStrike" dirty="0">
                          <a:effectLst/>
                        </a:rPr>
                        <a:t>amount </a:t>
                      </a:r>
                      <a:endParaRPr lang="en-GB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i="0" u="sng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Actual</a:t>
                      </a:r>
                      <a:endParaRPr lang="en-GB" sz="1600" b="1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</a:tr>
              <a:tr h="430051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 dirty="0">
                          <a:effectLst/>
                        </a:rPr>
                        <a:t>2009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>
                          <a:effectLst/>
                        </a:rPr>
                        <a:t>2,835,411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 dirty="0">
                          <a:effectLst/>
                        </a:rPr>
                        <a:t>2,535,763.85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</a:tr>
              <a:tr h="430051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>
                          <a:effectLst/>
                        </a:rPr>
                        <a:t>2010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>
                          <a:effectLst/>
                        </a:rPr>
                        <a:t>2,885,045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>
                          <a:effectLst/>
                        </a:rPr>
                        <a:t>2,517,267.60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</a:tr>
              <a:tr h="430051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>
                          <a:effectLst/>
                        </a:rPr>
                        <a:t>2011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 dirty="0">
                          <a:effectLst/>
                        </a:rPr>
                        <a:t>2,997,677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>
                          <a:effectLst/>
                        </a:rPr>
                        <a:t>2,717,210.07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</a:tr>
              <a:tr h="430051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>
                          <a:effectLst/>
                        </a:rPr>
                        <a:t>2012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 dirty="0">
                          <a:effectLst/>
                        </a:rPr>
                        <a:t>2,812,392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 dirty="0">
                          <a:effectLst/>
                        </a:rPr>
                        <a:t>2,553,582.19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</a:tr>
              <a:tr h="430051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 dirty="0">
                          <a:effectLst/>
                        </a:rPr>
                        <a:t>2013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 dirty="0">
                          <a:effectLst/>
                        </a:rPr>
                        <a:t>2,903,228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 dirty="0">
                          <a:effectLst/>
                        </a:rPr>
                        <a:t> 2,560.505.22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</a:tr>
              <a:tr h="430051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>
                          <a:effectLst/>
                        </a:rPr>
                        <a:t>2014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>
                          <a:effectLst/>
                        </a:rPr>
                        <a:t>3,019,357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 dirty="0">
                          <a:effectLst/>
                        </a:rPr>
                        <a:t>2,998,400.00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</a:tr>
              <a:tr h="430051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>
                          <a:effectLst/>
                        </a:rPr>
                        <a:t>2015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>
                          <a:effectLst/>
                        </a:rPr>
                        <a:t>3,154,642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 dirty="0">
                          <a:effectLst/>
                        </a:rPr>
                        <a:t>Unknown as of yet 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</a:tr>
              <a:tr h="430051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>
                          <a:effectLst/>
                        </a:rPr>
                        <a:t>2016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>
                          <a:effectLst/>
                        </a:rPr>
                        <a:t>3,314,009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 dirty="0">
                          <a:effectLst/>
                        </a:rPr>
                        <a:t>Unknown as of yet 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</a:tr>
              <a:tr h="430051"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</a:tr>
              <a:tr h="4515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200" b="1" u="sng" strike="noStrike">
                          <a:effectLst/>
                        </a:rPr>
                        <a:t>Summary </a:t>
                      </a:r>
                      <a:endParaRPr lang="en-GB" sz="1200" b="1" i="0" u="sng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200" b="1" u="sng" strike="noStrike" dirty="0" smtClean="0">
                          <a:effectLst/>
                        </a:rPr>
                        <a:t>2.4% </a:t>
                      </a:r>
                      <a:r>
                        <a:rPr lang="en-GB" sz="1200" b="1" u="sng" strike="noStrike" dirty="0">
                          <a:effectLst/>
                        </a:rPr>
                        <a:t>increase per annum over </a:t>
                      </a:r>
                      <a:r>
                        <a:rPr lang="en-GB" sz="1200" b="1" u="sng" strike="noStrike" dirty="0" smtClean="0">
                          <a:effectLst/>
                        </a:rPr>
                        <a:t>7 </a:t>
                      </a:r>
                      <a:r>
                        <a:rPr lang="en-GB" sz="1200" b="1" u="sng" strike="noStrike" dirty="0">
                          <a:effectLst/>
                        </a:rPr>
                        <a:t>years </a:t>
                      </a:r>
                      <a:endParaRPr lang="en-GB" sz="1200" b="1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1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4661" name="Chart 3"/>
          <p:cNvGraphicFramePr>
            <a:graphicFrameLocks/>
          </p:cNvGraphicFramePr>
          <p:nvPr/>
        </p:nvGraphicFramePr>
        <p:xfrm>
          <a:off x="4305300" y="2009775"/>
          <a:ext cx="4889500" cy="4206875"/>
        </p:xfrm>
        <a:graphic>
          <a:graphicData uri="http://schemas.openxmlformats.org/presentationml/2006/ole">
            <p:oleObj spid="_x0000_s24661" r:id="rId3" imgW="4889416" imgH="4206605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Chart 4"/>
          <p:cNvGraphicFramePr>
            <a:graphicFrameLocks/>
          </p:cNvGraphicFramePr>
          <p:nvPr/>
        </p:nvGraphicFramePr>
        <p:xfrm>
          <a:off x="57150" y="65088"/>
          <a:ext cx="5627688" cy="3346450"/>
        </p:xfrm>
        <a:graphic>
          <a:graphicData uri="http://schemas.openxmlformats.org/presentationml/2006/ole">
            <p:oleObj spid="_x0000_s25602" r:id="rId3" imgW="5633192" imgH="3346994" progId="Excel.Chart.8">
              <p:embed/>
            </p:oleObj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51500" y="476250"/>
          <a:ext cx="3312368" cy="27363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881"/>
                <a:gridCol w="1514410"/>
                <a:gridCol w="933077"/>
              </a:tblGrid>
              <a:tr h="34001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 dirty="0">
                          <a:effectLst/>
                        </a:rPr>
                        <a:t>2009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2,835,411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001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2010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2,885,045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001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2011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2,997,677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001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2012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2,812,392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56205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2013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2,903,228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0014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R&amp;R Budget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2014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2,736,857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0014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R&amp;R Budget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2015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2,872,142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0014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R&amp;R Budget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2016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 dirty="0">
                          <a:effectLst/>
                        </a:rPr>
                        <a:t>3,031,509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25641" name="Chart 6"/>
          <p:cNvGraphicFramePr>
            <a:graphicFrameLocks/>
          </p:cNvGraphicFramePr>
          <p:nvPr/>
        </p:nvGraphicFramePr>
        <p:xfrm>
          <a:off x="128588" y="3522663"/>
          <a:ext cx="5430837" cy="2844800"/>
        </p:xfrm>
        <a:graphic>
          <a:graphicData uri="http://schemas.openxmlformats.org/presentationml/2006/ole">
            <p:oleObj spid="_x0000_s25641" r:id="rId4" imgW="5432007" imgH="2840982" progId="Excel.Chart.8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51500" y="3789363"/>
          <a:ext cx="3312368" cy="27363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7068"/>
                <a:gridCol w="923040"/>
                <a:gridCol w="1192260"/>
              </a:tblGrid>
              <a:tr h="34001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2009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2,835,411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001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2010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2,885,045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001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2011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2,997,677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001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2012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2,812,392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56205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2013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2,903,228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0014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R&amp;R Budget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2014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2,634,857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0014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R&amp;R Budget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2015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2,770,142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0014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R&amp;R Budget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>
                          <a:effectLst/>
                        </a:rPr>
                        <a:t>2016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 dirty="0">
                          <a:effectLst/>
                        </a:rPr>
                        <a:t>2,929,509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b="1" smtClean="0">
                <a:latin typeface="Andalus" pitchFamily="18" charset="-78"/>
                <a:cs typeface="Andalus" pitchFamily="18" charset="-78"/>
              </a:rPr>
              <a:t>What Would You Like To See Happen?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endParaRPr lang="en-GB" altLang="en-US" b="1" smtClean="0">
              <a:latin typeface="Andalus" pitchFamily="18" charset="-78"/>
              <a:cs typeface="Andalus" pitchFamily="18" charset="-78"/>
            </a:endParaRPr>
          </a:p>
          <a:p>
            <a:pPr algn="ctr" eaLnBrk="1" hangingPunct="1">
              <a:buFont typeface="Arial" charset="0"/>
              <a:buNone/>
            </a:pPr>
            <a:endParaRPr lang="en-GB" altLang="en-US" b="1" smtClean="0">
              <a:latin typeface="Andalus" pitchFamily="18" charset="-78"/>
              <a:cs typeface="Andalus" pitchFamily="18" charset="-78"/>
            </a:endParaRPr>
          </a:p>
          <a:p>
            <a:pPr algn="ctr" eaLnBrk="1" hangingPunct="1">
              <a:buFont typeface="Arial" charset="0"/>
              <a:buNone/>
            </a:pPr>
            <a:endParaRPr lang="en-GB" altLang="en-US" b="1" smtClean="0">
              <a:latin typeface="Andalus" pitchFamily="18" charset="-78"/>
              <a:cs typeface="Andalus" pitchFamily="18" charset="-78"/>
            </a:endParaRPr>
          </a:p>
          <a:p>
            <a:pPr algn="ctr" eaLnBrk="1" hangingPunct="1">
              <a:buFont typeface="Arial" charset="0"/>
              <a:buNone/>
            </a:pPr>
            <a:r>
              <a:rPr lang="en-GB" altLang="en-US" b="1" smtClean="0">
                <a:latin typeface="Andalus" pitchFamily="18" charset="-78"/>
                <a:cs typeface="Andalus" pitchFamily="18" charset="-78"/>
              </a:rPr>
              <a:t>Questions/Ideas/Comments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2400" b="1" dirty="0" smtClean="0">
            <a:solidFill>
              <a:schemeClr val="bg1"/>
            </a:solidFill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latin typeface="Arial Bold"/>
            <a:cs typeface="Arial Bold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4297</TotalTime>
  <Words>725</Words>
  <Application>Microsoft Office PowerPoint</Application>
  <PresentationFormat>On-screen Show (4:3)</PresentationFormat>
  <Paragraphs>252</Paragraphs>
  <Slides>20</Slides>
  <Notes>3</Notes>
  <HiddenSlides>1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Andalus</vt:lpstr>
      <vt:lpstr>Wingdings</vt:lpstr>
      <vt:lpstr>Arial Unicode MS</vt:lpstr>
      <vt:lpstr>Office Theme</vt:lpstr>
      <vt:lpstr>2_Office Theme</vt:lpstr>
      <vt:lpstr>1_Office Theme</vt:lpstr>
      <vt:lpstr>Microsoft Excel Chart</vt:lpstr>
      <vt:lpstr>Rendall &amp; Rittner Limited  Tuesday 1st March 2016 19:00-20:30</vt:lpstr>
      <vt:lpstr> Meeting Agenda </vt:lpstr>
      <vt:lpstr>Slide 3</vt:lpstr>
      <vt:lpstr>Major Redecorations</vt:lpstr>
      <vt:lpstr>Security Doors Project </vt:lpstr>
      <vt:lpstr>Security Doors Project </vt:lpstr>
      <vt:lpstr>Considerations</vt:lpstr>
      <vt:lpstr>Options </vt:lpstr>
      <vt:lpstr>Summary </vt:lpstr>
      <vt:lpstr>Cost Breakdown </vt:lpstr>
      <vt:lpstr>Slide 11</vt:lpstr>
      <vt:lpstr>LED Lighting </vt:lpstr>
      <vt:lpstr>LED Lighting </vt:lpstr>
      <vt:lpstr>Pipelined projects for CBW</vt:lpstr>
      <vt:lpstr>Financial Update  </vt:lpstr>
      <vt:lpstr>HOW IS 2016 LOOKING Financially SO FAR?</vt:lpstr>
      <vt:lpstr>Our targets and visions for Chelsea Bridge Wharf </vt:lpstr>
      <vt:lpstr>Service Charge Increases Explained  </vt:lpstr>
      <vt:lpstr>Slide 19</vt:lpstr>
      <vt:lpstr>What Would You Like To See Happen?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FacilitiesManager (Rob Hays)</dc:creator>
  <cp:lastModifiedBy>Mike O'Driscoll</cp:lastModifiedBy>
  <cp:revision>461</cp:revision>
  <cp:lastPrinted>2015-07-28T16:29:02Z</cp:lastPrinted>
  <dcterms:created xsi:type="dcterms:W3CDTF">2013-05-31T06:14:02Z</dcterms:created>
  <dcterms:modified xsi:type="dcterms:W3CDTF">2016-04-11T09:24:28Z</dcterms:modified>
</cp:coreProperties>
</file>